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 id="2147483683" r:id="rId3"/>
  </p:sldMasterIdLst>
  <p:notesMasterIdLst>
    <p:notesMasterId r:id="rId26"/>
  </p:notesMasterIdLst>
  <p:sldIdLst>
    <p:sldId id="256" r:id="rId4"/>
    <p:sldId id="257" r:id="rId5"/>
    <p:sldId id="306" r:id="rId6"/>
    <p:sldId id="259" r:id="rId7"/>
    <p:sldId id="260" r:id="rId8"/>
    <p:sldId id="261" r:id="rId9"/>
    <p:sldId id="307" r:id="rId10"/>
    <p:sldId id="264" r:id="rId11"/>
    <p:sldId id="265" r:id="rId12"/>
    <p:sldId id="266" r:id="rId13"/>
    <p:sldId id="262" r:id="rId14"/>
    <p:sldId id="308" r:id="rId15"/>
    <p:sldId id="310" r:id="rId16"/>
    <p:sldId id="305" r:id="rId17"/>
    <p:sldId id="313" r:id="rId18"/>
    <p:sldId id="309" r:id="rId19"/>
    <p:sldId id="304" r:id="rId20"/>
    <p:sldId id="311" r:id="rId21"/>
    <p:sldId id="312" r:id="rId22"/>
    <p:sldId id="277" r:id="rId23"/>
    <p:sldId id="278" r:id="rId24"/>
    <p:sldId id="280" r:id="rId25"/>
  </p:sldIdLst>
  <p:sldSz cx="9144000" cy="5143500" type="screen16x9"/>
  <p:notesSz cx="6858000" cy="9144000"/>
  <p:embeddedFontLst>
    <p:embeddedFont>
      <p:font typeface="Arial Black" panose="020B0604020202020204" pitchFamily="34" charset="0"/>
      <p:bold r:id="rId27"/>
    </p:embeddedFont>
    <p:embeddedFont>
      <p:font typeface="Calibri" panose="020F0502020204030204" pitchFamily="34" charset="0"/>
      <p:regular r:id="rId28"/>
      <p:bold r:id="rId29"/>
      <p:italic r:id="rId30"/>
      <p:boldItalic r:id="rId31"/>
    </p:embeddedFont>
    <p:embeddedFont>
      <p:font typeface="Fira Sans" panose="020B0503050000020004" pitchFamily="34" charset="0"/>
      <p:regular r:id="rId32"/>
      <p:bold r:id="rId33"/>
      <p:italic r:id="rId34"/>
      <p:boldItalic r:id="rId35"/>
    </p:embeddedFont>
    <p:embeddedFont>
      <p:font typeface="Fira Sans Extra Condensed" panose="020F0502020204030204" pitchFamily="34" charset="0"/>
      <p:regular r:id="rId36"/>
      <p:bold r:id="rId37"/>
      <p:italic r:id="rId38"/>
      <p:boldItalic r:id="rId39"/>
    </p:embeddedFont>
    <p:embeddedFont>
      <p:font typeface="Fira Sans Medium" panose="020F0502020204030204" pitchFamily="34" charset="0"/>
      <p:regular r:id="rId40"/>
      <p:bold r:id="rId41"/>
      <p:italic r:id="rId42"/>
      <p:boldItalic r:id="rId43"/>
    </p:embeddedFont>
    <p:embeddedFont>
      <p:font typeface="Fira Sans SemiBold" panose="020F0502020204030204" pitchFamily="34" charset="0"/>
      <p:regular r:id="rId44"/>
      <p:bold r:id="rId45"/>
      <p:italic r:id="rId46"/>
      <p:boldItalic r:id="rId47"/>
    </p:embeddedFont>
    <p:embeddedFont>
      <p:font typeface="Roboto" panose="02000000000000000000" pitchFamily="2" charset="0"/>
      <p:regular r:id="rId48"/>
      <p:bold r:id="rId49"/>
      <p:italic r:id="rId50"/>
      <p:boldItalic r:id="rId51"/>
    </p:embeddedFont>
    <p:embeddedFont>
      <p:font typeface="Roboto Condensed" panose="020F0502020204030204" pitchFamily="3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
          <p15:clr>
            <a:srgbClr val="EA4335"/>
          </p15:clr>
        </p15:guide>
        <p15:guide id="2" pos="288">
          <p15:clr>
            <a:srgbClr val="EA4335"/>
          </p15:clr>
        </p15:guide>
        <p15:guide id="3" pos="5472">
          <p15:clr>
            <a:srgbClr val="EA4335"/>
          </p15:clr>
        </p15:guide>
        <p15:guide id="4" orient="horz" pos="2984">
          <p15:clr>
            <a:srgbClr val="EA4335"/>
          </p15:clr>
        </p15:guide>
        <p15:guide id="5" orient="horz" pos="50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56" d="100"/>
          <a:sy n="156" d="100"/>
        </p:scale>
        <p:origin x="360" y="168"/>
      </p:cViewPr>
      <p:guideLst>
        <p:guide orient="horz" pos="259"/>
        <p:guide pos="288"/>
        <p:guide pos="5472"/>
        <p:guide orient="horz" pos="2984"/>
        <p:guide orient="horz" pos="50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8.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font" Target="fonts/font29.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3.fntdata"/><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font" Target="fonts/font27.fntdata"/><Relationship Id="rId58" Type="http://schemas.openxmlformats.org/officeDocument/2006/relationships/theme" Target="theme/theme1.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font" Target="fonts/font25.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59"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font" Target="fonts/font15.fntdata"/><Relationship Id="rId54"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57"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font" Target="fonts/font26.fntdata"/></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806f0f5eab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806f0f5eab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39912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3991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806f0f5eab_1_1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806f0f5eab_1_1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806f0f5eab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806f0f5eab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1806f0f5eab_2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1806f0f5eab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806f0f5eab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806f0f5ea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407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806f0f5eab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806f0f5eab_2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94a06c92dc_0_1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94a06c92dc_0_1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929290261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929290261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92a1ad2113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92a1ad2113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806f0f5eab_1_1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806f0f5eab_1_1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806f0f5eab_1_1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806f0f5eab_1_1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17"/>
        <p:cNvGrpSpPr/>
        <p:nvPr/>
      </p:nvGrpSpPr>
      <p:grpSpPr>
        <a:xfrm>
          <a:off x="0" y="0"/>
          <a:ext cx="0" cy="0"/>
          <a:chOff x="0" y="0"/>
          <a:chExt cx="0" cy="0"/>
        </a:xfrm>
      </p:grpSpPr>
      <p:sp>
        <p:nvSpPr>
          <p:cNvPr id="18" name="Google Shape;18;p28"/>
          <p:cNvSpPr txBox="1">
            <a:spLocks noGrp="1"/>
          </p:cNvSpPr>
          <p:nvPr>
            <p:ph type="body" idx="1"/>
          </p:nvPr>
        </p:nvSpPr>
        <p:spPr>
          <a:xfrm>
            <a:off x="242647" y="254632"/>
            <a:ext cx="8679898" cy="543185"/>
          </a:xfrm>
          <a:prstGeom prst="rect">
            <a:avLst/>
          </a:prstGeom>
          <a:noFill/>
          <a:ln>
            <a:noFill/>
          </a:ln>
        </p:spPr>
        <p:txBody>
          <a:bodyPr spcFirstLastPara="1" wrap="square" lIns="91425" tIns="45700" rIns="91425" bIns="45700" anchor="ctr" anchorCtr="0">
            <a:noAutofit/>
          </a:bodyPr>
          <a:lstStyle>
            <a:lvl1pPr marL="342900" marR="0" lvl="0" indent="-171450" algn="ctr" rtl="0">
              <a:lnSpc>
                <a:spcPct val="90000"/>
              </a:lnSpc>
              <a:spcBef>
                <a:spcPts val="750"/>
              </a:spcBef>
              <a:spcAft>
                <a:spcPts val="0"/>
              </a:spcAft>
              <a:buClr>
                <a:srgbClr val="262626"/>
              </a:buClr>
              <a:buSzPts val="5400"/>
              <a:buFont typeface="Arial"/>
              <a:buNone/>
              <a:defRPr sz="4050" b="0" i="0" u="none" strike="noStrike" cap="none">
                <a:solidFill>
                  <a:srgbClr val="262626"/>
                </a:solidFill>
                <a:latin typeface="Arial"/>
                <a:ea typeface="Arial"/>
                <a:cs typeface="Arial"/>
                <a:sym typeface="Arial"/>
              </a:defRPr>
            </a:lvl1pPr>
            <a:lvl2pPr marL="685800" marR="0" lvl="1" indent="-285750" algn="l" rtl="0">
              <a:lnSpc>
                <a:spcPct val="90000"/>
              </a:lnSpc>
              <a:spcBef>
                <a:spcPts val="375"/>
              </a:spcBef>
              <a:spcAft>
                <a:spcPts val="0"/>
              </a:spcAft>
              <a:buClr>
                <a:schemeClr val="dk1"/>
              </a:buClr>
              <a:buSzPts val="2400"/>
              <a:buFont typeface="Arial"/>
              <a:buChar char="•"/>
              <a:defRPr sz="1800" b="0" i="0" u="none" strike="noStrike" cap="none">
                <a:solidFill>
                  <a:schemeClr val="dk1"/>
                </a:solidFill>
                <a:latin typeface="Arial"/>
                <a:ea typeface="Arial"/>
                <a:cs typeface="Arial"/>
                <a:sym typeface="Arial"/>
              </a:defRPr>
            </a:lvl2pPr>
            <a:lvl3pPr marL="1028700" marR="0" lvl="2" indent="-266700" algn="l" rtl="0">
              <a:lnSpc>
                <a:spcPct val="90000"/>
              </a:lnSpc>
              <a:spcBef>
                <a:spcPts val="375"/>
              </a:spcBef>
              <a:spcAft>
                <a:spcPts val="0"/>
              </a:spcAft>
              <a:buClr>
                <a:schemeClr val="dk1"/>
              </a:buClr>
              <a:buSzPts val="2000"/>
              <a:buFont typeface="Arial"/>
              <a:buChar char="•"/>
              <a:defRPr sz="1500" b="0" i="0" u="none" strike="noStrike" cap="none">
                <a:solidFill>
                  <a:schemeClr val="dk1"/>
                </a:solidFill>
                <a:latin typeface="Arial"/>
                <a:ea typeface="Arial"/>
                <a:cs typeface="Arial"/>
                <a:sym typeface="Arial"/>
              </a:defRPr>
            </a:lvl3pPr>
            <a:lvl4pPr marL="1371600" marR="0" lvl="3"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4pPr>
            <a:lvl5pPr marL="1714500" marR="0" lvl="4"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5pPr>
            <a:lvl6pPr marL="2057400" marR="0" lvl="5"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6pPr>
            <a:lvl7pPr marL="2400300" marR="0" lvl="6"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7pPr>
            <a:lvl8pPr marL="2743200" marR="0" lvl="7"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8pPr>
            <a:lvl9pPr marL="3086100" marR="0" lvl="8"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411995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lat Style Infographics" type="title">
  <p:cSld name="TITLE">
    <p:spTree>
      <p:nvGrpSpPr>
        <p:cNvPr id="1" name="Shape 52"/>
        <p:cNvGrpSpPr/>
        <p:nvPr/>
      </p:nvGrpSpPr>
      <p:grpSpPr>
        <a:xfrm>
          <a:off x="0" y="0"/>
          <a:ext cx="0" cy="0"/>
          <a:chOff x="0" y="0"/>
          <a:chExt cx="0" cy="0"/>
        </a:xfrm>
      </p:grpSpPr>
      <p:sp>
        <p:nvSpPr>
          <p:cNvPr id="53" name="Google Shape;53;p14"/>
          <p:cNvSpPr txBox="1">
            <a:spLocks noGrp="1"/>
          </p:cNvSpPr>
          <p:nvPr>
            <p:ph type="ctrTitle"/>
          </p:nvPr>
        </p:nvSpPr>
        <p:spPr>
          <a:xfrm>
            <a:off x="5007000" y="2298250"/>
            <a:ext cx="3030300" cy="1448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5200"/>
              <a:buNone/>
              <a:defRPr sz="4500">
                <a:latin typeface="Fira Sans Extra Condensed"/>
                <a:ea typeface="Fira Sans Extra Condensed"/>
                <a:cs typeface="Fira Sans Extra Condensed"/>
                <a:sym typeface="Fira Sans Extra Condense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4" name="Google Shape;54;p14"/>
          <p:cNvSpPr txBox="1">
            <a:spLocks noGrp="1"/>
          </p:cNvSpPr>
          <p:nvPr>
            <p:ph type="subTitle" idx="1"/>
          </p:nvPr>
        </p:nvSpPr>
        <p:spPr>
          <a:xfrm>
            <a:off x="3617324" y="2560559"/>
            <a:ext cx="1909500" cy="46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a:latin typeface="Roboto"/>
                <a:ea typeface="Roboto"/>
                <a:cs typeface="Roboto"/>
                <a:sym typeface="Robo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5" name="Google Shape;55;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8" name="Google Shape;5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1" name="Google Shape;61;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2" name="Google Shape;6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6" name="Google Shape;66;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7" name="Google Shape;6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Fira Sans Extra Condensed"/>
              <a:buNone/>
              <a:defRPr>
                <a:highlight>
                  <a:srgbClr val="FFFFFF"/>
                </a:highlight>
                <a:latin typeface="Fira Sans Extra Condensed"/>
                <a:ea typeface="Fira Sans Extra Condensed"/>
                <a:cs typeface="Fira Sans Extra Condensed"/>
                <a:sym typeface="Fira Sans Extra Condensed"/>
              </a:defRPr>
            </a:lvl1pPr>
            <a:lvl2pPr lvl="1"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2pPr>
            <a:lvl3pPr lvl="2"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3pPr>
            <a:lvl4pPr lvl="3"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4pPr>
            <a:lvl5pPr lvl="4"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5pPr>
            <a:lvl6pPr lvl="5"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6pPr>
            <a:lvl7pPr lvl="6"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7pPr>
            <a:lvl8pPr lvl="7"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8pPr>
            <a:lvl9pPr lvl="8" rtl="0">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9pPr>
          </a:lstStyle>
          <a:p>
            <a:endParaRPr/>
          </a:p>
        </p:txBody>
      </p:sp>
      <p:sp>
        <p:nvSpPr>
          <p:cNvPr id="70" name="Google Shape;70;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3" name="Google Shape;73;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7" name="Google Shape;7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1" name="Google Shape;81;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2" name="Google Shape;82;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3" name="Google Shape;83;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400"/>
              <a:buNone/>
              <a:defRPr/>
            </a:lvl1pPr>
          </a:lstStyle>
          <a:p>
            <a:endParaRPr/>
          </a:p>
        </p:txBody>
      </p:sp>
      <p:sp>
        <p:nvSpPr>
          <p:cNvPr id="86" name="Google Shape;86;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9" name="Google Shape;89;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noAutofit/>
          </a:bodyPr>
          <a:lstStyle>
            <a:lvl1pPr marL="457200" lvl="0" indent="-317500" algn="ct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0" name="Google Shape;9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1"/>
        <p:cNvGrpSpPr/>
        <p:nvPr/>
      </p:nvGrpSpPr>
      <p:grpSpPr>
        <a:xfrm>
          <a:off x="0" y="0"/>
          <a:ext cx="0" cy="0"/>
          <a:chOff x="0" y="0"/>
          <a:chExt cx="0" cy="0"/>
        </a:xfrm>
      </p:grpSpPr>
      <p:sp>
        <p:nvSpPr>
          <p:cNvPr id="92" name="Google Shape;92;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6"/>
        <p:cNvGrpSpPr/>
        <p:nvPr/>
      </p:nvGrpSpPr>
      <p:grpSpPr>
        <a:xfrm>
          <a:off x="0" y="0"/>
          <a:ext cx="0" cy="0"/>
          <a:chOff x="0" y="0"/>
          <a:chExt cx="0" cy="0"/>
        </a:xfrm>
      </p:grpSpPr>
      <p:sp>
        <p:nvSpPr>
          <p:cNvPr id="97" name="Google Shape;97;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8" name="Google Shape;98;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3"/>
        <p:cNvGrpSpPr/>
        <p:nvPr/>
      </p:nvGrpSpPr>
      <p:grpSpPr>
        <a:xfrm>
          <a:off x="0" y="0"/>
          <a:ext cx="0" cy="0"/>
          <a:chOff x="0" y="0"/>
          <a:chExt cx="0" cy="0"/>
        </a:xfrm>
      </p:grpSpPr>
      <p:sp>
        <p:nvSpPr>
          <p:cNvPr id="104" name="Google Shape;104;p28"/>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06" name="Google Shape;106;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7"/>
        <p:cNvGrpSpPr/>
        <p:nvPr/>
      </p:nvGrpSpPr>
      <p:grpSpPr>
        <a:xfrm>
          <a:off x="0" y="0"/>
          <a:ext cx="0" cy="0"/>
          <a:chOff x="0" y="0"/>
          <a:chExt cx="0" cy="0"/>
        </a:xfrm>
      </p:grpSpPr>
      <p:sp>
        <p:nvSpPr>
          <p:cNvPr id="108" name="Google Shape;108;p29"/>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9" name="Google Shape;109;p2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10" name="Google Shape;110;p2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11" name="Google Shape;111;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2"/>
        <p:cNvGrpSpPr/>
        <p:nvPr/>
      </p:nvGrpSpPr>
      <p:grpSpPr>
        <a:xfrm>
          <a:off x="0" y="0"/>
          <a:ext cx="0" cy="0"/>
          <a:chOff x="0" y="0"/>
          <a:chExt cx="0" cy="0"/>
        </a:xfrm>
      </p:grpSpPr>
      <p:sp>
        <p:nvSpPr>
          <p:cNvPr id="113" name="Google Shape;113;p30"/>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4"/>
        <p:cNvGrpSpPr/>
        <p:nvPr/>
      </p:nvGrpSpPr>
      <p:grpSpPr>
        <a:xfrm>
          <a:off x="0" y="0"/>
          <a:ext cx="0" cy="0"/>
          <a:chOff x="0" y="0"/>
          <a:chExt cx="0" cy="0"/>
        </a:xfrm>
      </p:grpSpPr>
      <p:sp>
        <p:nvSpPr>
          <p:cNvPr id="115" name="Google Shape;115;p31"/>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3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17" name="Google Shape;117;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8"/>
        <p:cNvGrpSpPr/>
        <p:nvPr/>
      </p:nvGrpSpPr>
      <p:grpSpPr>
        <a:xfrm>
          <a:off x="0" y="0"/>
          <a:ext cx="0" cy="0"/>
          <a:chOff x="0" y="0"/>
          <a:chExt cx="0" cy="0"/>
        </a:xfrm>
      </p:grpSpPr>
      <p:sp>
        <p:nvSpPr>
          <p:cNvPr id="119" name="Google Shape;119;p32"/>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20" name="Google Shape;12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sp>
        <p:nvSpPr>
          <p:cNvPr id="122" name="Google Shape;122;p3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3"/>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4" name="Google Shape;124;p3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5" name="Google Shape;125;p33"/>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6" name="Google Shape;126;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7"/>
        <p:cNvGrpSpPr/>
        <p:nvPr/>
      </p:nvGrpSpPr>
      <p:grpSpPr>
        <a:xfrm>
          <a:off x="0" y="0"/>
          <a:ext cx="0" cy="0"/>
          <a:chOff x="0" y="0"/>
          <a:chExt cx="0" cy="0"/>
        </a:xfrm>
      </p:grpSpPr>
      <p:sp>
        <p:nvSpPr>
          <p:cNvPr id="128" name="Google Shape;128;p34"/>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200"/>
              <a:buNone/>
              <a:defRPr/>
            </a:lvl1pPr>
          </a:lstStyle>
          <a:p>
            <a:endParaRPr/>
          </a:p>
        </p:txBody>
      </p:sp>
      <p:sp>
        <p:nvSpPr>
          <p:cNvPr id="129" name="Google Shape;129;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0"/>
        <p:cNvGrpSpPr/>
        <p:nvPr/>
      </p:nvGrpSpPr>
      <p:grpSpPr>
        <a:xfrm>
          <a:off x="0" y="0"/>
          <a:ext cx="0" cy="0"/>
          <a:chOff x="0" y="0"/>
          <a:chExt cx="0" cy="0"/>
        </a:xfrm>
      </p:grpSpPr>
      <p:sp>
        <p:nvSpPr>
          <p:cNvPr id="131" name="Google Shape;131;p3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2" name="Google Shape;132;p35"/>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rtl="0">
              <a:spcBef>
                <a:spcPts val="0"/>
              </a:spcBef>
              <a:spcAft>
                <a:spcPts val="0"/>
              </a:spcAft>
              <a:buSzPts val="1200"/>
              <a:buChar char="●"/>
              <a:defRPr/>
            </a:lvl1pPr>
            <a:lvl2pPr marL="914400" lvl="1" indent="-304800" algn="ctr" rtl="0">
              <a:spcBef>
                <a:spcPts val="1600"/>
              </a:spcBef>
              <a:spcAft>
                <a:spcPts val="0"/>
              </a:spcAft>
              <a:buSzPts val="1200"/>
              <a:buChar char="○"/>
              <a:defRPr/>
            </a:lvl2pPr>
            <a:lvl3pPr marL="1371600" lvl="2" indent="-304800" algn="ctr" rtl="0">
              <a:spcBef>
                <a:spcPts val="1600"/>
              </a:spcBef>
              <a:spcAft>
                <a:spcPts val="0"/>
              </a:spcAft>
              <a:buSzPts val="1200"/>
              <a:buChar char="■"/>
              <a:defRPr/>
            </a:lvl3pPr>
            <a:lvl4pPr marL="1828800" lvl="3" indent="-304800" algn="ctr" rtl="0">
              <a:spcBef>
                <a:spcPts val="1600"/>
              </a:spcBef>
              <a:spcAft>
                <a:spcPts val="0"/>
              </a:spcAft>
              <a:buSzPts val="1200"/>
              <a:buChar char="●"/>
              <a:defRPr/>
            </a:lvl4pPr>
            <a:lvl5pPr marL="2286000" lvl="4" indent="-304800" algn="ctr" rtl="0">
              <a:spcBef>
                <a:spcPts val="1600"/>
              </a:spcBef>
              <a:spcAft>
                <a:spcPts val="0"/>
              </a:spcAft>
              <a:buSzPts val="1200"/>
              <a:buChar char="○"/>
              <a:defRPr/>
            </a:lvl5pPr>
            <a:lvl6pPr marL="2743200" lvl="5" indent="-304800" algn="ctr" rtl="0">
              <a:spcBef>
                <a:spcPts val="1600"/>
              </a:spcBef>
              <a:spcAft>
                <a:spcPts val="0"/>
              </a:spcAft>
              <a:buSzPts val="1200"/>
              <a:buChar char="■"/>
              <a:defRPr/>
            </a:lvl6pPr>
            <a:lvl7pPr marL="3200400" lvl="6" indent="-304800" algn="ctr" rtl="0">
              <a:spcBef>
                <a:spcPts val="1600"/>
              </a:spcBef>
              <a:spcAft>
                <a:spcPts val="0"/>
              </a:spcAft>
              <a:buSzPts val="1200"/>
              <a:buChar char="●"/>
              <a:defRPr/>
            </a:lvl7pPr>
            <a:lvl8pPr marL="3657600" lvl="7" indent="-304800" algn="ctr" rtl="0">
              <a:spcBef>
                <a:spcPts val="1600"/>
              </a:spcBef>
              <a:spcAft>
                <a:spcPts val="0"/>
              </a:spcAft>
              <a:buSzPts val="1200"/>
              <a:buChar char="○"/>
              <a:defRPr/>
            </a:lvl8pPr>
            <a:lvl9pPr marL="4114800" lvl="8" indent="-304800" algn="ctr" rtl="0">
              <a:spcBef>
                <a:spcPts val="1600"/>
              </a:spcBef>
              <a:spcAft>
                <a:spcPts val="1600"/>
              </a:spcAft>
              <a:buSzPts val="1200"/>
              <a:buChar char="■"/>
              <a:defRPr/>
            </a:lvl9pPr>
          </a:lstStyle>
          <a:p>
            <a:endParaRPr/>
          </a:p>
        </p:txBody>
      </p:sp>
      <p:sp>
        <p:nvSpPr>
          <p:cNvPr id="133" name="Google Shape;133;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4"/>
        <p:cNvGrpSpPr/>
        <p:nvPr/>
      </p:nvGrpSpPr>
      <p:grpSpPr>
        <a:xfrm>
          <a:off x="0" y="0"/>
          <a:ext cx="0" cy="0"/>
          <a:chOff x="0" y="0"/>
          <a:chExt cx="0" cy="0"/>
        </a:xfrm>
      </p:grpSpPr>
      <p:sp>
        <p:nvSpPr>
          <p:cNvPr id="135" name="Google Shape;135;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17"/>
        <p:cNvGrpSpPr/>
        <p:nvPr/>
      </p:nvGrpSpPr>
      <p:grpSpPr>
        <a:xfrm>
          <a:off x="0" y="0"/>
          <a:ext cx="0" cy="0"/>
          <a:chOff x="0" y="0"/>
          <a:chExt cx="0" cy="0"/>
        </a:xfrm>
      </p:grpSpPr>
      <p:sp>
        <p:nvSpPr>
          <p:cNvPr id="18" name="Google Shape;18;p28"/>
          <p:cNvSpPr txBox="1">
            <a:spLocks noGrp="1"/>
          </p:cNvSpPr>
          <p:nvPr>
            <p:ph type="body" idx="1"/>
          </p:nvPr>
        </p:nvSpPr>
        <p:spPr>
          <a:xfrm>
            <a:off x="242647" y="254632"/>
            <a:ext cx="8679898" cy="543185"/>
          </a:xfrm>
          <a:prstGeom prst="rect">
            <a:avLst/>
          </a:prstGeom>
          <a:noFill/>
          <a:ln>
            <a:noFill/>
          </a:ln>
        </p:spPr>
        <p:txBody>
          <a:bodyPr spcFirstLastPara="1" wrap="square" lIns="91425" tIns="45700" rIns="91425" bIns="45700" anchor="ctr" anchorCtr="0">
            <a:noAutofit/>
          </a:bodyPr>
          <a:lstStyle>
            <a:lvl1pPr marL="342900" marR="0" lvl="0" indent="-171450" algn="ctr" rtl="0">
              <a:lnSpc>
                <a:spcPct val="90000"/>
              </a:lnSpc>
              <a:spcBef>
                <a:spcPts val="750"/>
              </a:spcBef>
              <a:spcAft>
                <a:spcPts val="0"/>
              </a:spcAft>
              <a:buClr>
                <a:srgbClr val="262626"/>
              </a:buClr>
              <a:buSzPts val="5400"/>
              <a:buFont typeface="Arial"/>
              <a:buNone/>
              <a:defRPr sz="4050" b="0" i="0" u="none" strike="noStrike" cap="none">
                <a:solidFill>
                  <a:srgbClr val="262626"/>
                </a:solidFill>
                <a:latin typeface="Arial"/>
                <a:ea typeface="Arial"/>
                <a:cs typeface="Arial"/>
                <a:sym typeface="Arial"/>
              </a:defRPr>
            </a:lvl1pPr>
            <a:lvl2pPr marL="685800" marR="0" lvl="1" indent="-285750" algn="l" rtl="0">
              <a:lnSpc>
                <a:spcPct val="90000"/>
              </a:lnSpc>
              <a:spcBef>
                <a:spcPts val="375"/>
              </a:spcBef>
              <a:spcAft>
                <a:spcPts val="0"/>
              </a:spcAft>
              <a:buClr>
                <a:schemeClr val="dk1"/>
              </a:buClr>
              <a:buSzPts val="2400"/>
              <a:buFont typeface="Arial"/>
              <a:buChar char="•"/>
              <a:defRPr sz="1800" b="0" i="0" u="none" strike="noStrike" cap="none">
                <a:solidFill>
                  <a:schemeClr val="dk1"/>
                </a:solidFill>
                <a:latin typeface="Arial"/>
                <a:ea typeface="Arial"/>
                <a:cs typeface="Arial"/>
                <a:sym typeface="Arial"/>
              </a:defRPr>
            </a:lvl2pPr>
            <a:lvl3pPr marL="1028700" marR="0" lvl="2" indent="-266700" algn="l" rtl="0">
              <a:lnSpc>
                <a:spcPct val="90000"/>
              </a:lnSpc>
              <a:spcBef>
                <a:spcPts val="375"/>
              </a:spcBef>
              <a:spcAft>
                <a:spcPts val="0"/>
              </a:spcAft>
              <a:buClr>
                <a:schemeClr val="dk1"/>
              </a:buClr>
              <a:buSzPts val="2000"/>
              <a:buFont typeface="Arial"/>
              <a:buChar char="•"/>
              <a:defRPr sz="1500" b="0" i="0" u="none" strike="noStrike" cap="none">
                <a:solidFill>
                  <a:schemeClr val="dk1"/>
                </a:solidFill>
                <a:latin typeface="Arial"/>
                <a:ea typeface="Arial"/>
                <a:cs typeface="Arial"/>
                <a:sym typeface="Arial"/>
              </a:defRPr>
            </a:lvl3pPr>
            <a:lvl4pPr marL="1371600" marR="0" lvl="3"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4pPr>
            <a:lvl5pPr marL="1714500" marR="0" lvl="4"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5pPr>
            <a:lvl6pPr marL="2057400" marR="0" lvl="5"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6pPr>
            <a:lvl7pPr marL="2400300" marR="0" lvl="6"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7pPr>
            <a:lvl8pPr marL="2743200" marR="0" lvl="7"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8pPr>
            <a:lvl9pPr marL="3086100" marR="0" lvl="8" indent="-257175"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732581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411475"/>
            <a:ext cx="8229600" cy="606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1pPr>
            <a:lvl2pPr lvl="1"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2pPr>
            <a:lvl3pPr lvl="2"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3pPr>
            <a:lvl4pPr lvl="3"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4pPr>
            <a:lvl5pPr lvl="4"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5pPr>
            <a:lvl6pPr lvl="5"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6pPr>
            <a:lvl7pPr lvl="6"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7pPr>
            <a:lvl8pPr lvl="7"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8pPr>
            <a:lvl9pPr lvl="8" algn="ctr" rtl="0">
              <a:spcBef>
                <a:spcPts val="0"/>
              </a:spcBef>
              <a:spcAft>
                <a:spcPts val="0"/>
              </a:spcAft>
              <a:buSzPts val="3000"/>
              <a:buFont typeface="Roboto Condensed"/>
              <a:buNone/>
              <a:defRPr sz="3000" b="1">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3"/>
        <p:cNvGrpSpPr/>
        <p:nvPr/>
      </p:nvGrpSpPr>
      <p:grpSpPr>
        <a:xfrm>
          <a:off x="0" y="0"/>
          <a:ext cx="0" cy="0"/>
          <a:chOff x="0" y="0"/>
          <a:chExt cx="0" cy="0"/>
        </a:xfrm>
      </p:grpSpPr>
      <p:sp>
        <p:nvSpPr>
          <p:cNvPr id="94" name="Google Shape;94;p25"/>
          <p:cNvSpPr txBox="1">
            <a:spLocks noGrp="1"/>
          </p:cNvSpPr>
          <p:nvPr>
            <p:ph type="title"/>
          </p:nvPr>
        </p:nvSpPr>
        <p:spPr>
          <a:xfrm>
            <a:off x="180000" y="307450"/>
            <a:ext cx="87840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Fira Sans Extra Condensed"/>
              <a:buNone/>
              <a:defRPr sz="2400">
                <a:solidFill>
                  <a:schemeClr val="dk1"/>
                </a:solidFill>
                <a:latin typeface="Fira Sans Extra Condensed"/>
                <a:ea typeface="Fira Sans Extra Condensed"/>
                <a:cs typeface="Fira Sans Extra Condensed"/>
                <a:sym typeface="Fira Sans Extra Condensed"/>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95" name="Google Shape;95;p2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rtl="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rtl="0">
              <a:lnSpc>
                <a:spcPct val="115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113">
          <p15:clr>
            <a:srgbClr val="EA4335"/>
          </p15:clr>
        </p15:guide>
        <p15:guide id="4" orient="horz" pos="113">
          <p15:clr>
            <a:srgbClr val="EA4335"/>
          </p15:clr>
        </p15:guide>
        <p15:guide id="5" orient="horz" pos="3127">
          <p15:clr>
            <a:srgbClr val="EA4335"/>
          </p15:clr>
        </p15:guide>
        <p15:guide id="6" pos="5647">
          <p15:clr>
            <a:srgbClr val="EA4335"/>
          </p15:clr>
        </p15:guide>
        <p15:guide id="7" pos="1497">
          <p15:clr>
            <a:srgbClr val="EA4335"/>
          </p15:clr>
        </p15:guide>
        <p15:guide id="8" pos="426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8.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grpSp>
        <p:nvGrpSpPr>
          <p:cNvPr id="140" name="Google Shape;140;p37"/>
          <p:cNvGrpSpPr/>
          <p:nvPr/>
        </p:nvGrpSpPr>
        <p:grpSpPr>
          <a:xfrm>
            <a:off x="78770" y="1272866"/>
            <a:ext cx="3999592" cy="3596855"/>
            <a:chOff x="497576" y="1258552"/>
            <a:chExt cx="5699049" cy="2952598"/>
          </a:xfrm>
        </p:grpSpPr>
        <p:sp>
          <p:nvSpPr>
            <p:cNvPr id="141" name="Google Shape;141;p37"/>
            <p:cNvSpPr/>
            <p:nvPr/>
          </p:nvSpPr>
          <p:spPr>
            <a:xfrm>
              <a:off x="2712069" y="1258552"/>
              <a:ext cx="3484555" cy="737999"/>
            </a:xfrm>
            <a:custGeom>
              <a:avLst/>
              <a:gdLst/>
              <a:ahLst/>
              <a:cxnLst/>
              <a:rect l="l" t="t" r="r" b="b"/>
              <a:pathLst>
                <a:path w="34737" h="7357" extrusionOk="0">
                  <a:moveTo>
                    <a:pt x="1" y="1"/>
                  </a:moveTo>
                  <a:cubicBezTo>
                    <a:pt x="1" y="4065"/>
                    <a:pt x="3292" y="7356"/>
                    <a:pt x="7356" y="7356"/>
                  </a:cubicBezTo>
                  <a:lnTo>
                    <a:pt x="31058" y="7356"/>
                  </a:lnTo>
                  <a:lnTo>
                    <a:pt x="34736" y="3679"/>
                  </a:lnTo>
                  <a:lnTo>
                    <a:pt x="31058" y="1"/>
                  </a:lnTo>
                  <a:close/>
                </a:path>
              </a:pathLst>
            </a:custGeom>
            <a:solidFill>
              <a:srgbClr val="F2B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7"/>
            <p:cNvSpPr/>
            <p:nvPr/>
          </p:nvSpPr>
          <p:spPr>
            <a:xfrm>
              <a:off x="1974273" y="1258552"/>
              <a:ext cx="3429785" cy="1475797"/>
            </a:xfrm>
            <a:custGeom>
              <a:avLst/>
              <a:gdLst/>
              <a:ahLst/>
              <a:cxnLst/>
              <a:rect l="l" t="t" r="r" b="b"/>
              <a:pathLst>
                <a:path w="34191" h="14712" extrusionOk="0">
                  <a:moveTo>
                    <a:pt x="0" y="1"/>
                  </a:moveTo>
                  <a:cubicBezTo>
                    <a:pt x="0" y="8130"/>
                    <a:pt x="6583" y="14712"/>
                    <a:pt x="14711" y="14712"/>
                  </a:cubicBezTo>
                  <a:lnTo>
                    <a:pt x="30513" y="14712"/>
                  </a:lnTo>
                  <a:lnTo>
                    <a:pt x="34190" y="11034"/>
                  </a:lnTo>
                  <a:lnTo>
                    <a:pt x="30513" y="7356"/>
                  </a:lnTo>
                  <a:lnTo>
                    <a:pt x="14711" y="7356"/>
                  </a:lnTo>
                  <a:cubicBezTo>
                    <a:pt x="10647" y="7356"/>
                    <a:pt x="7356" y="4065"/>
                    <a:pt x="7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7"/>
            <p:cNvSpPr/>
            <p:nvPr/>
          </p:nvSpPr>
          <p:spPr>
            <a:xfrm>
              <a:off x="1235373" y="1258552"/>
              <a:ext cx="3376118" cy="2214699"/>
            </a:xfrm>
            <a:custGeom>
              <a:avLst/>
              <a:gdLst/>
              <a:ahLst/>
              <a:cxnLst/>
              <a:rect l="l" t="t" r="r" b="b"/>
              <a:pathLst>
                <a:path w="33656" h="22078" extrusionOk="0">
                  <a:moveTo>
                    <a:pt x="1" y="1"/>
                  </a:moveTo>
                  <a:cubicBezTo>
                    <a:pt x="1" y="12194"/>
                    <a:pt x="9884" y="22078"/>
                    <a:pt x="22077" y="22078"/>
                  </a:cubicBezTo>
                  <a:lnTo>
                    <a:pt x="29978" y="22078"/>
                  </a:lnTo>
                  <a:lnTo>
                    <a:pt x="33656" y="18400"/>
                  </a:lnTo>
                  <a:lnTo>
                    <a:pt x="29978" y="14712"/>
                  </a:lnTo>
                  <a:lnTo>
                    <a:pt x="22077" y="14712"/>
                  </a:lnTo>
                  <a:cubicBezTo>
                    <a:pt x="13949" y="14712"/>
                    <a:pt x="7366" y="8130"/>
                    <a:pt x="7366" y="1"/>
                  </a:cubicBezTo>
                  <a:close/>
                </a:path>
              </a:pathLst>
            </a:custGeom>
            <a:solidFill>
              <a:srgbClr val="E8A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7"/>
            <p:cNvSpPr/>
            <p:nvPr/>
          </p:nvSpPr>
          <p:spPr>
            <a:xfrm>
              <a:off x="497576" y="1258552"/>
              <a:ext cx="3321347" cy="2952598"/>
            </a:xfrm>
            <a:custGeom>
              <a:avLst/>
              <a:gdLst/>
              <a:ahLst/>
              <a:cxnLst/>
              <a:rect l="l" t="t" r="r" b="b"/>
              <a:pathLst>
                <a:path w="33110" h="29434" extrusionOk="0">
                  <a:moveTo>
                    <a:pt x="0" y="1"/>
                  </a:moveTo>
                  <a:cubicBezTo>
                    <a:pt x="0" y="16258"/>
                    <a:pt x="13175" y="29433"/>
                    <a:pt x="29432" y="29433"/>
                  </a:cubicBezTo>
                  <a:lnTo>
                    <a:pt x="33110" y="25755"/>
                  </a:lnTo>
                  <a:lnTo>
                    <a:pt x="29432" y="22078"/>
                  </a:lnTo>
                  <a:cubicBezTo>
                    <a:pt x="17239" y="22078"/>
                    <a:pt x="7356" y="12194"/>
                    <a:pt x="7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5" name="Google Shape;145;p37"/>
          <p:cNvPicPr preferRelativeResize="0"/>
          <p:nvPr/>
        </p:nvPicPr>
        <p:blipFill rotWithShape="1">
          <a:blip r:embed="rId3">
            <a:alphaModFix/>
          </a:blip>
          <a:srcRect/>
          <a:stretch/>
        </p:blipFill>
        <p:spPr>
          <a:xfrm>
            <a:off x="38963" y="118650"/>
            <a:ext cx="9066074" cy="765450"/>
          </a:xfrm>
          <a:prstGeom prst="rect">
            <a:avLst/>
          </a:prstGeom>
          <a:noFill/>
          <a:ln>
            <a:noFill/>
          </a:ln>
        </p:spPr>
      </p:pic>
      <p:sp>
        <p:nvSpPr>
          <p:cNvPr id="146" name="Google Shape;146;p37"/>
          <p:cNvSpPr txBox="1"/>
          <p:nvPr/>
        </p:nvSpPr>
        <p:spPr>
          <a:xfrm>
            <a:off x="4078350" y="1328900"/>
            <a:ext cx="4948800" cy="1576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b="1" dirty="0">
                <a:latin typeface="Arial Black" panose="020B0A04020102020204" pitchFamily="34" charset="0"/>
              </a:rPr>
              <a:t>IOT BASED QUALITY MONITORING SYSTEM FOR BANANA BEER.</a:t>
            </a:r>
            <a:endParaRPr sz="4500" dirty="0">
              <a:latin typeface="Fira Sans SemiBold"/>
              <a:ea typeface="Fira Sans SemiBold"/>
              <a:cs typeface="Fira Sans SemiBold"/>
              <a:sym typeface="Fira Sans SemiBold"/>
            </a:endParaRPr>
          </a:p>
        </p:txBody>
      </p:sp>
      <p:sp>
        <p:nvSpPr>
          <p:cNvPr id="147" name="Google Shape;147;p37"/>
          <p:cNvSpPr txBox="1"/>
          <p:nvPr/>
        </p:nvSpPr>
        <p:spPr>
          <a:xfrm>
            <a:off x="2987375" y="3857625"/>
            <a:ext cx="2519700" cy="104641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t>Presented by: </a:t>
            </a:r>
            <a:endParaRPr dirty="0"/>
          </a:p>
          <a:p>
            <a:pPr marL="0" lvl="0" indent="0" algn="ctr" rtl="0">
              <a:spcBef>
                <a:spcPts val="0"/>
              </a:spcBef>
              <a:spcAft>
                <a:spcPts val="0"/>
              </a:spcAft>
              <a:buNone/>
            </a:pPr>
            <a:r>
              <a:rPr lang="en" b="1" dirty="0"/>
              <a:t>UWIZEYIMANA </a:t>
            </a:r>
            <a:r>
              <a:rPr lang="en" b="1" dirty="0" err="1"/>
              <a:t>Abdulkarim</a:t>
            </a:r>
            <a:r>
              <a:rPr lang="en" b="1" dirty="0"/>
              <a:t> </a:t>
            </a:r>
            <a:r>
              <a:rPr lang="en" dirty="0"/>
              <a:t>(220020691)</a:t>
            </a:r>
            <a:endParaRPr dirty="0"/>
          </a:p>
          <a:p>
            <a:pPr marL="0" lvl="0" indent="0" algn="l" rtl="0">
              <a:spcBef>
                <a:spcPts val="0"/>
              </a:spcBef>
              <a:spcAft>
                <a:spcPts val="0"/>
              </a:spcAft>
              <a:buNone/>
            </a:pPr>
            <a:endParaRPr dirty="0"/>
          </a:p>
        </p:txBody>
      </p:sp>
      <p:sp>
        <p:nvSpPr>
          <p:cNvPr id="148" name="Google Shape;148;p37"/>
          <p:cNvSpPr txBox="1"/>
          <p:nvPr/>
        </p:nvSpPr>
        <p:spPr>
          <a:xfrm>
            <a:off x="6167100" y="3857625"/>
            <a:ext cx="25197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t>Supervised by:</a:t>
            </a:r>
            <a:endParaRPr dirty="0"/>
          </a:p>
          <a:p>
            <a:pPr marL="0" lvl="0" indent="0" algn="ctr" rtl="0">
              <a:spcBef>
                <a:spcPts val="0"/>
              </a:spcBef>
              <a:spcAft>
                <a:spcPts val="0"/>
              </a:spcAft>
              <a:buNone/>
            </a:pPr>
            <a:r>
              <a:rPr lang="en" b="1" dirty="0"/>
              <a:t>Dr Omar </a:t>
            </a:r>
            <a:r>
              <a:rPr lang="en" b="1" dirty="0" err="1"/>
              <a:t>Gatera</a:t>
            </a:r>
            <a:r>
              <a:rPr lang="en" b="1" dirty="0"/>
              <a:t> &amp;</a:t>
            </a:r>
            <a:endParaRPr b="1" dirty="0"/>
          </a:p>
          <a:p>
            <a:pPr marL="0" lvl="0" indent="0" algn="ctr" rtl="0">
              <a:spcBef>
                <a:spcPts val="0"/>
              </a:spcBef>
              <a:spcAft>
                <a:spcPts val="0"/>
              </a:spcAft>
              <a:buNone/>
            </a:pPr>
            <a:r>
              <a:rPr lang="en-US" b="1" dirty="0"/>
              <a:t>Dr. </a:t>
            </a:r>
            <a:r>
              <a:rPr lang="en-US" b="1" dirty="0" err="1"/>
              <a:t>Omololu</a:t>
            </a:r>
            <a:r>
              <a:rPr lang="en-US" b="1" dirty="0"/>
              <a:t> Akin-</a:t>
            </a:r>
            <a:r>
              <a:rPr lang="en-US" b="1" dirty="0" err="1"/>
              <a:t>ojo</a:t>
            </a:r>
            <a:endParaRPr b="1" dirty="0"/>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System block diagram design</a:t>
            </a:r>
            <a:endParaRPr dirty="0"/>
          </a:p>
          <a:p>
            <a:pPr marL="0" lvl="0" indent="0" algn="ctr" rtl="0">
              <a:spcBef>
                <a:spcPts val="0"/>
              </a:spcBef>
              <a:spcAft>
                <a:spcPts val="0"/>
              </a:spcAft>
              <a:buNone/>
            </a:pPr>
            <a:endParaRPr dirty="0"/>
          </a:p>
        </p:txBody>
      </p:sp>
      <p:pic>
        <p:nvPicPr>
          <p:cNvPr id="2" name="Picture 1">
            <a:extLst>
              <a:ext uri="{FF2B5EF4-FFF2-40B4-BE49-F238E27FC236}">
                <a16:creationId xmlns:a16="http://schemas.microsoft.com/office/drawing/2014/main" id="{779F385B-672D-2AE3-A421-0F1FE6A711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0522" y="976312"/>
            <a:ext cx="3322955" cy="31908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0"/>
          <p:cNvSpPr txBox="1">
            <a:spLocks noGrp="1"/>
          </p:cNvSpPr>
          <p:nvPr>
            <p:ph type="body" idx="1"/>
          </p:nvPr>
        </p:nvSpPr>
        <p:spPr>
          <a:xfrm>
            <a:off x="242647" y="483232"/>
            <a:ext cx="8679825" cy="543150"/>
          </a:xfrm>
          <a:prstGeom prst="rect">
            <a:avLst/>
          </a:prstGeom>
          <a:noFill/>
          <a:ln>
            <a:noFill/>
          </a:ln>
        </p:spPr>
        <p:txBody>
          <a:bodyPr spcFirstLastPara="1" wrap="square" lIns="68569" tIns="34275" rIns="68569" bIns="34275" anchor="ctr" anchorCtr="0">
            <a:noAutofit/>
          </a:bodyPr>
          <a:lstStyle/>
          <a:p>
            <a:pPr marL="0" indent="0">
              <a:spcBef>
                <a:spcPts val="0"/>
              </a:spcBef>
            </a:pPr>
            <a:r>
              <a:rPr lang="en-US" sz="2400" dirty="0">
                <a:latin typeface="Fira Sans" panose="020B0503050000020004" pitchFamily="34" charset="0"/>
              </a:rPr>
              <a:t>System high level Design</a:t>
            </a:r>
          </a:p>
        </p:txBody>
      </p:sp>
      <p:pic>
        <p:nvPicPr>
          <p:cNvPr id="2" name="Picture 1">
            <a:extLst>
              <a:ext uri="{FF2B5EF4-FFF2-40B4-BE49-F238E27FC236}">
                <a16:creationId xmlns:a16="http://schemas.microsoft.com/office/drawing/2014/main" id="{147B8717-5291-C951-A07C-EC9CC4ED8A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5542" y="1026382"/>
            <a:ext cx="4158615" cy="3776980"/>
          </a:xfrm>
          <a:prstGeom prst="rect">
            <a:avLst/>
          </a:prstGeom>
        </p:spPr>
      </p:pic>
    </p:spTree>
    <p:extLst>
      <p:ext uri="{BB962C8B-B14F-4D97-AF65-F5344CB8AC3E}">
        <p14:creationId xmlns:p14="http://schemas.microsoft.com/office/powerpoint/2010/main" val="3367774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0"/>
          <p:cNvSpPr txBox="1">
            <a:spLocks noGrp="1"/>
          </p:cNvSpPr>
          <p:nvPr>
            <p:ph type="body" idx="1"/>
          </p:nvPr>
        </p:nvSpPr>
        <p:spPr>
          <a:xfrm>
            <a:off x="242647" y="483232"/>
            <a:ext cx="8679825" cy="543150"/>
          </a:xfrm>
          <a:prstGeom prst="rect">
            <a:avLst/>
          </a:prstGeom>
          <a:noFill/>
          <a:ln>
            <a:noFill/>
          </a:ln>
        </p:spPr>
        <p:txBody>
          <a:bodyPr spcFirstLastPara="1" wrap="square" lIns="68569" tIns="34275" rIns="68569" bIns="34275" anchor="ctr" anchorCtr="0">
            <a:noAutofit/>
          </a:bodyPr>
          <a:lstStyle/>
          <a:p>
            <a:pPr marL="0" indent="0">
              <a:spcBef>
                <a:spcPts val="0"/>
              </a:spcBef>
            </a:pPr>
            <a:r>
              <a:rPr lang="en-US" sz="2400" dirty="0">
                <a:latin typeface="Fira Sans" panose="020B0503050000020004" pitchFamily="34" charset="0"/>
              </a:rPr>
              <a:t>Embedded System Design</a:t>
            </a:r>
          </a:p>
        </p:txBody>
      </p:sp>
      <p:pic>
        <p:nvPicPr>
          <p:cNvPr id="2" name="Picture 1">
            <a:extLst>
              <a:ext uri="{FF2B5EF4-FFF2-40B4-BE49-F238E27FC236}">
                <a16:creationId xmlns:a16="http://schemas.microsoft.com/office/drawing/2014/main" id="{3F6872BB-D59B-4D26-327B-16F8B94CC0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9571" y="1040393"/>
            <a:ext cx="6057900" cy="3934460"/>
          </a:xfrm>
          <a:prstGeom prst="rect">
            <a:avLst/>
          </a:prstGeom>
        </p:spPr>
      </p:pic>
    </p:spTree>
    <p:extLst>
      <p:ext uri="{BB962C8B-B14F-4D97-AF65-F5344CB8AC3E}">
        <p14:creationId xmlns:p14="http://schemas.microsoft.com/office/powerpoint/2010/main" val="297948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sz="3000" b="1" dirty="0">
                <a:latin typeface="Arial Black" panose="020B0A04020102020204" pitchFamily="34" charset="0"/>
              </a:rPr>
              <a:t>             </a:t>
            </a:r>
            <a:r>
              <a:rPr lang="en-US" dirty="0">
                <a:latin typeface="Fira Sans" panose="020B0503050000020004" pitchFamily="34" charset="0"/>
              </a:rPr>
              <a:t>ML model design method </a:t>
            </a:r>
          </a:p>
        </p:txBody>
      </p:sp>
      <p:pic>
        <p:nvPicPr>
          <p:cNvPr id="3" name="Picture 2">
            <a:extLst>
              <a:ext uri="{FF2B5EF4-FFF2-40B4-BE49-F238E27FC236}">
                <a16:creationId xmlns:a16="http://schemas.microsoft.com/office/drawing/2014/main" id="{E74DC08B-5CD2-FEB3-4603-F67BBA7AF1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8993" y="880150"/>
            <a:ext cx="5277968" cy="2800762"/>
          </a:xfrm>
          <a:prstGeom prst="rect">
            <a:avLst/>
          </a:prstGeom>
        </p:spPr>
      </p:pic>
      <p:graphicFrame>
        <p:nvGraphicFramePr>
          <p:cNvPr id="5" name="Table 4">
            <a:extLst>
              <a:ext uri="{FF2B5EF4-FFF2-40B4-BE49-F238E27FC236}">
                <a16:creationId xmlns:a16="http://schemas.microsoft.com/office/drawing/2014/main" id="{65994F3A-457A-DB73-746D-0B7E923F1C9A}"/>
              </a:ext>
            </a:extLst>
          </p:cNvPr>
          <p:cNvGraphicFramePr>
            <a:graphicFrameLocks noGrp="1"/>
          </p:cNvGraphicFramePr>
          <p:nvPr>
            <p:extLst>
              <p:ext uri="{D42A27DB-BD31-4B8C-83A1-F6EECF244321}">
                <p14:modId xmlns:p14="http://schemas.microsoft.com/office/powerpoint/2010/main" val="2134817732"/>
              </p:ext>
            </p:extLst>
          </p:nvPr>
        </p:nvGraphicFramePr>
        <p:xfrm>
          <a:off x="1738993" y="3807732"/>
          <a:ext cx="5140325" cy="1097280"/>
        </p:xfrm>
        <a:graphic>
          <a:graphicData uri="http://schemas.openxmlformats.org/drawingml/2006/table">
            <a:tbl>
              <a:tblPr firstRow="1" firstCol="1" bandRow="1">
                <a:tableStyleId>{5C22544A-7EE6-4342-B048-85BDC9FD1C3A}</a:tableStyleId>
              </a:tblPr>
              <a:tblGrid>
                <a:gridCol w="1431290">
                  <a:extLst>
                    <a:ext uri="{9D8B030D-6E8A-4147-A177-3AD203B41FA5}">
                      <a16:colId xmlns:a16="http://schemas.microsoft.com/office/drawing/2014/main" val="3226309669"/>
                    </a:ext>
                  </a:extLst>
                </a:gridCol>
                <a:gridCol w="1431290">
                  <a:extLst>
                    <a:ext uri="{9D8B030D-6E8A-4147-A177-3AD203B41FA5}">
                      <a16:colId xmlns:a16="http://schemas.microsoft.com/office/drawing/2014/main" val="963270099"/>
                    </a:ext>
                  </a:extLst>
                </a:gridCol>
                <a:gridCol w="2277745">
                  <a:extLst>
                    <a:ext uri="{9D8B030D-6E8A-4147-A177-3AD203B41FA5}">
                      <a16:colId xmlns:a16="http://schemas.microsoft.com/office/drawing/2014/main" val="3310384477"/>
                    </a:ext>
                  </a:extLst>
                </a:gridCol>
              </a:tblGrid>
              <a:tr h="0">
                <a:tc>
                  <a:txBody>
                    <a:bodyPr/>
                    <a:lstStyle/>
                    <a:p>
                      <a:r>
                        <a:rPr lang="en-GB" sz="1200">
                          <a:effectLst/>
                        </a:rPr>
                        <a:t>ABV value in %</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Type</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Description</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34385593"/>
                  </a:ext>
                </a:extLst>
              </a:tr>
              <a:tr h="0">
                <a:tc>
                  <a:txBody>
                    <a:bodyPr/>
                    <a:lstStyle/>
                    <a:p>
                      <a:r>
                        <a:rPr lang="en-GB" sz="1200">
                          <a:effectLst/>
                        </a:rPr>
                        <a:t>0.05</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Non-alcohol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Classified as free alcohol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19769547"/>
                  </a:ext>
                </a:extLst>
              </a:tr>
              <a:tr h="0">
                <a:tc>
                  <a:txBody>
                    <a:bodyPr/>
                    <a:lstStyle/>
                    <a:p>
                      <a:r>
                        <a:rPr lang="en-GB" sz="1200">
                          <a:effectLst/>
                        </a:rPr>
                        <a:t>&lt;0.05&gt;=1.2</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Low-alcohol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Classified as soft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08734278"/>
                  </a:ext>
                </a:extLst>
              </a:tr>
              <a:tr h="0">
                <a:tc>
                  <a:txBody>
                    <a:bodyPr/>
                    <a:lstStyle/>
                    <a:p>
                      <a:r>
                        <a:rPr lang="en-GB" sz="1200">
                          <a:effectLst/>
                        </a:rPr>
                        <a:t>4 to 5 </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Larger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Classified as low fermented beers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30933286"/>
                  </a:ext>
                </a:extLst>
              </a:tr>
              <a:tr h="0">
                <a:tc>
                  <a:txBody>
                    <a:bodyPr/>
                    <a:lstStyle/>
                    <a:p>
                      <a:r>
                        <a:rPr lang="en-GB" sz="1200">
                          <a:effectLst/>
                        </a:rPr>
                        <a:t>10 to higher </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Spirit drinks</a:t>
                      </a:r>
                      <a:endParaRPr lang="en-RW"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Classified as liqueurs beer</a:t>
                      </a:r>
                      <a:endParaRPr lang="en-RW"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72619294"/>
                  </a:ext>
                </a:extLst>
              </a:tr>
            </a:tbl>
          </a:graphicData>
        </a:graphic>
      </p:graphicFrame>
      <p:sp>
        <p:nvSpPr>
          <p:cNvPr id="7" name="Rounded Rectangle 6">
            <a:extLst>
              <a:ext uri="{FF2B5EF4-FFF2-40B4-BE49-F238E27FC236}">
                <a16:creationId xmlns:a16="http://schemas.microsoft.com/office/drawing/2014/main" id="{FC0B97E0-B647-2672-C4BC-993AE9987082}"/>
              </a:ext>
            </a:extLst>
          </p:cNvPr>
          <p:cNvSpPr/>
          <p:nvPr/>
        </p:nvSpPr>
        <p:spPr>
          <a:xfrm>
            <a:off x="6978990" y="2985588"/>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a typeface="Calibri" panose="020F0502020204030204" pitchFamily="34" charset="0"/>
                <a:cs typeface="Times New Roman" panose="02020603050405020304" pitchFamily="18" charset="0"/>
              </a:rPr>
              <a:t>Expected result class</a:t>
            </a:r>
            <a:endParaRPr lang="en-RW" sz="1200" dirty="0">
              <a:effectLst/>
              <a:ea typeface="Calibri" panose="020F0502020204030204" pitchFamily="34" charset="0"/>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D163E2FB-C93D-6A3D-5C37-23A8F2DFC367}"/>
              </a:ext>
            </a:extLst>
          </p:cNvPr>
          <p:cNvCxnSpPr>
            <a:cxnSpLocks/>
          </p:cNvCxnSpPr>
          <p:nvPr/>
        </p:nvCxnSpPr>
        <p:spPr>
          <a:xfrm flipH="1">
            <a:off x="6879318" y="3343816"/>
            <a:ext cx="644253" cy="674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9088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335" y="735630"/>
            <a:ext cx="7533506" cy="4224173"/>
          </a:xfrm>
          <a:prstGeom prst="rect">
            <a:avLst/>
          </a:prstGeom>
        </p:spPr>
      </p:pic>
      <p:sp>
        <p:nvSpPr>
          <p:cNvPr id="4" name="TextBox 3">
            <a:extLst>
              <a:ext uri="{FF2B5EF4-FFF2-40B4-BE49-F238E27FC236}">
                <a16:creationId xmlns:a16="http://schemas.microsoft.com/office/drawing/2014/main" id="{DC326221-A91E-CA21-2E18-EF67C8B0597D}"/>
              </a:ext>
            </a:extLst>
          </p:cNvPr>
          <p:cNvSpPr txBox="1"/>
          <p:nvPr/>
        </p:nvSpPr>
        <p:spPr>
          <a:xfrm>
            <a:off x="563335" y="138793"/>
            <a:ext cx="7628165" cy="461665"/>
          </a:xfrm>
          <a:prstGeom prst="rect">
            <a:avLst/>
          </a:prstGeom>
          <a:noFill/>
        </p:spPr>
        <p:txBody>
          <a:bodyPr wrap="square" rtlCol="0">
            <a:spAutoFit/>
          </a:bodyPr>
          <a:lstStyle/>
          <a:p>
            <a:pPr algn="ctr"/>
            <a:r>
              <a:rPr lang="en-RW" sz="2400" dirty="0">
                <a:latin typeface="Fira Sans" panose="020B0503050000020004" pitchFamily="34" charset="0"/>
              </a:rPr>
              <a:t>System ML Model</a:t>
            </a:r>
            <a:endParaRPr lang="en-RW" sz="2700" dirty="0">
              <a:latin typeface="Arial Black" panose="020B0A04020102020204" pitchFamily="34" charset="0"/>
            </a:endParaRPr>
          </a:p>
        </p:txBody>
      </p:sp>
    </p:spTree>
    <p:extLst>
      <p:ext uri="{BB962C8B-B14F-4D97-AF65-F5344CB8AC3E}">
        <p14:creationId xmlns:p14="http://schemas.microsoft.com/office/powerpoint/2010/main" val="3790300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sz="3000" b="1" dirty="0">
                <a:latin typeface="Arial Black" panose="020B0A04020102020204" pitchFamily="34" charset="0"/>
              </a:rPr>
              <a:t>             </a:t>
            </a:r>
            <a:r>
              <a:rPr lang="en-US" dirty="0">
                <a:latin typeface="Fira Sans" panose="020B0503050000020004" pitchFamily="34" charset="0"/>
              </a:rPr>
              <a:t>System flowchart diagram</a:t>
            </a:r>
          </a:p>
        </p:txBody>
      </p:sp>
      <p:pic>
        <p:nvPicPr>
          <p:cNvPr id="4" name="Picture 3">
            <a:extLst>
              <a:ext uri="{FF2B5EF4-FFF2-40B4-BE49-F238E27FC236}">
                <a16:creationId xmlns:a16="http://schemas.microsoft.com/office/drawing/2014/main" id="{04832C68-D4B1-9401-38B2-7126F0481E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6050" y="993272"/>
            <a:ext cx="3316922" cy="3981904"/>
          </a:xfrm>
          <a:prstGeom prst="rect">
            <a:avLst/>
          </a:prstGeom>
        </p:spPr>
      </p:pic>
    </p:spTree>
    <p:extLst>
      <p:ext uri="{BB962C8B-B14F-4D97-AF65-F5344CB8AC3E}">
        <p14:creationId xmlns:p14="http://schemas.microsoft.com/office/powerpoint/2010/main" val="3718608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5F8DF1-BCC3-C139-6A93-D767A5E08B5B}"/>
              </a:ext>
            </a:extLst>
          </p:cNvPr>
          <p:cNvSpPr>
            <a:spLocks noGrp="1"/>
          </p:cNvSpPr>
          <p:nvPr>
            <p:ph type="body" idx="1"/>
          </p:nvPr>
        </p:nvSpPr>
        <p:spPr/>
        <p:txBody>
          <a:bodyPr/>
          <a:lstStyle/>
          <a:p>
            <a:r>
              <a:rPr lang="en-US" sz="2100" dirty="0"/>
              <a:t>SYSTEM HARDWARE</a:t>
            </a:r>
            <a:endParaRPr lang="en-RW" sz="2100" dirty="0"/>
          </a:p>
        </p:txBody>
      </p:sp>
      <p:pic>
        <p:nvPicPr>
          <p:cNvPr id="6" name="Picture 5">
            <a:extLst>
              <a:ext uri="{FF2B5EF4-FFF2-40B4-BE49-F238E27FC236}">
                <a16:creationId xmlns:a16="http://schemas.microsoft.com/office/drawing/2014/main" id="{8B99591F-2C25-D8F2-FC7D-B28DC9A768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199" y="1341002"/>
            <a:ext cx="5649686" cy="3331263"/>
          </a:xfrm>
          <a:prstGeom prst="rect">
            <a:avLst/>
          </a:prstGeom>
        </p:spPr>
      </p:pic>
      <p:sp>
        <p:nvSpPr>
          <p:cNvPr id="7" name="Rounded Rectangle 6">
            <a:extLst>
              <a:ext uri="{FF2B5EF4-FFF2-40B4-BE49-F238E27FC236}">
                <a16:creationId xmlns:a16="http://schemas.microsoft.com/office/drawing/2014/main" id="{B5ACC0BA-72D6-C3C1-8A71-85B23D2A9FC3}"/>
              </a:ext>
            </a:extLst>
          </p:cNvPr>
          <p:cNvSpPr/>
          <p:nvPr/>
        </p:nvSpPr>
        <p:spPr>
          <a:xfrm>
            <a:off x="242647" y="797817"/>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Input Gas Sensors</a:t>
            </a:r>
            <a:endParaRPr lang="en-RW" sz="1200">
              <a:effectLst/>
              <a:ea typeface="Calibri" panose="020F0502020204030204" pitchFamily="34" charset="0"/>
              <a:cs typeface="Times New Roman" panose="02020603050405020304" pitchFamily="18" charset="0"/>
            </a:endParaRPr>
          </a:p>
        </p:txBody>
      </p:sp>
      <p:sp>
        <p:nvSpPr>
          <p:cNvPr id="8" name="Rounded Rectangle 7">
            <a:extLst>
              <a:ext uri="{FF2B5EF4-FFF2-40B4-BE49-F238E27FC236}">
                <a16:creationId xmlns:a16="http://schemas.microsoft.com/office/drawing/2014/main" id="{2D478091-2064-DD06-C356-43C00C670A11}"/>
              </a:ext>
            </a:extLst>
          </p:cNvPr>
          <p:cNvSpPr/>
          <p:nvPr/>
        </p:nvSpPr>
        <p:spPr>
          <a:xfrm>
            <a:off x="3179445" y="805535"/>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Liquid vaporizer</a:t>
            </a:r>
            <a:endParaRPr lang="en-RW" sz="1200">
              <a:effectLst/>
              <a:ea typeface="Calibri" panose="020F0502020204030204" pitchFamily="34" charset="0"/>
              <a:cs typeface="Times New Roman" panose="02020603050405020304" pitchFamily="18" charset="0"/>
            </a:endParaRPr>
          </a:p>
        </p:txBody>
      </p:sp>
      <p:sp>
        <p:nvSpPr>
          <p:cNvPr id="9" name="Rounded Rectangle 8">
            <a:extLst>
              <a:ext uri="{FF2B5EF4-FFF2-40B4-BE49-F238E27FC236}">
                <a16:creationId xmlns:a16="http://schemas.microsoft.com/office/drawing/2014/main" id="{C7ABF41C-CB53-001C-78D0-0644A169B0B6}"/>
              </a:ext>
            </a:extLst>
          </p:cNvPr>
          <p:cNvSpPr/>
          <p:nvPr/>
        </p:nvSpPr>
        <p:spPr>
          <a:xfrm>
            <a:off x="5955302" y="714681"/>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Product ID Selector buttons</a:t>
            </a:r>
            <a:endParaRPr lang="en-RW" sz="1200">
              <a:effectLst/>
              <a:ea typeface="Calibri" panose="020F0502020204030204" pitchFamily="34" charset="0"/>
              <a:cs typeface="Times New Roman" panose="02020603050405020304" pitchFamily="18" charset="0"/>
            </a:endParaRPr>
          </a:p>
        </p:txBody>
      </p:sp>
      <p:sp>
        <p:nvSpPr>
          <p:cNvPr id="10" name="Rounded Rectangle 9">
            <a:extLst>
              <a:ext uri="{FF2B5EF4-FFF2-40B4-BE49-F238E27FC236}">
                <a16:creationId xmlns:a16="http://schemas.microsoft.com/office/drawing/2014/main" id="{511E8EDC-D912-72C0-CA05-247E75E5626B}"/>
              </a:ext>
            </a:extLst>
          </p:cNvPr>
          <p:cNvSpPr/>
          <p:nvPr/>
        </p:nvSpPr>
        <p:spPr>
          <a:xfrm>
            <a:off x="60687" y="2833913"/>
            <a:ext cx="1466034" cy="34544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Liquid Container</a:t>
            </a:r>
            <a:endParaRPr lang="en-RW" sz="1200">
              <a:effectLst/>
              <a:ea typeface="Calibri" panose="020F0502020204030204" pitchFamily="34" charset="0"/>
              <a:cs typeface="Times New Roman" panose="02020603050405020304" pitchFamily="18" charset="0"/>
            </a:endParaRPr>
          </a:p>
        </p:txBody>
      </p:sp>
      <p:sp>
        <p:nvSpPr>
          <p:cNvPr id="11" name="Rounded Rectangle 10">
            <a:extLst>
              <a:ext uri="{FF2B5EF4-FFF2-40B4-BE49-F238E27FC236}">
                <a16:creationId xmlns:a16="http://schemas.microsoft.com/office/drawing/2014/main" id="{85386412-8AC6-6FE4-365F-07E7B91614D3}"/>
              </a:ext>
            </a:extLst>
          </p:cNvPr>
          <p:cNvSpPr/>
          <p:nvPr/>
        </p:nvSpPr>
        <p:spPr>
          <a:xfrm>
            <a:off x="2003788" y="4776616"/>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Liquid Container box</a:t>
            </a:r>
            <a:endParaRPr lang="en-RW" sz="1200">
              <a:effectLst/>
              <a:ea typeface="Calibri" panose="020F0502020204030204" pitchFamily="34" charset="0"/>
              <a:cs typeface="Times New Roman" panose="02020603050405020304" pitchFamily="18" charset="0"/>
            </a:endParaRPr>
          </a:p>
        </p:txBody>
      </p:sp>
      <p:sp>
        <p:nvSpPr>
          <p:cNvPr id="12" name="Rounded Rectangle 11">
            <a:extLst>
              <a:ext uri="{FF2B5EF4-FFF2-40B4-BE49-F238E27FC236}">
                <a16:creationId xmlns:a16="http://schemas.microsoft.com/office/drawing/2014/main" id="{D07AFCEB-6DCD-8965-E539-0A187AF8BF08}"/>
              </a:ext>
            </a:extLst>
          </p:cNvPr>
          <p:cNvSpPr/>
          <p:nvPr/>
        </p:nvSpPr>
        <p:spPr>
          <a:xfrm>
            <a:off x="7158990" y="2831373"/>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a:effectLst/>
                <a:ea typeface="Calibri" panose="020F0502020204030204" pitchFamily="34" charset="0"/>
                <a:cs typeface="Times New Roman" panose="02020603050405020304" pitchFamily="18" charset="0"/>
              </a:rPr>
              <a:t>Hardware System Housing</a:t>
            </a:r>
            <a:endParaRPr lang="en-RW" sz="1200">
              <a:effectLst/>
              <a:ea typeface="Calibri" panose="020F0502020204030204" pitchFamily="34" charset="0"/>
              <a:cs typeface="Times New Roman" panose="02020603050405020304" pitchFamily="18" charset="0"/>
            </a:endParaRPr>
          </a:p>
        </p:txBody>
      </p:sp>
      <p:cxnSp>
        <p:nvCxnSpPr>
          <p:cNvPr id="13" name="Straight Arrow Connector 12">
            <a:extLst>
              <a:ext uri="{FF2B5EF4-FFF2-40B4-BE49-F238E27FC236}">
                <a16:creationId xmlns:a16="http://schemas.microsoft.com/office/drawing/2014/main" id="{DB68BDE5-210A-8FA2-44FE-6783D35EB308}"/>
              </a:ext>
            </a:extLst>
          </p:cNvPr>
          <p:cNvCxnSpPr>
            <a:cxnSpLocks/>
          </p:cNvCxnSpPr>
          <p:nvPr/>
        </p:nvCxnSpPr>
        <p:spPr>
          <a:xfrm>
            <a:off x="1124305" y="1145796"/>
            <a:ext cx="1264293" cy="650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45D478C-8DB7-B909-D696-F26D5E189FB6}"/>
              </a:ext>
            </a:extLst>
          </p:cNvPr>
          <p:cNvCxnSpPr>
            <a:cxnSpLocks/>
          </p:cNvCxnSpPr>
          <p:nvPr/>
        </p:nvCxnSpPr>
        <p:spPr>
          <a:xfrm flipH="1">
            <a:off x="6755404" y="1015470"/>
            <a:ext cx="288288" cy="960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FAF9AA2-6CAC-DC9F-5A2D-4C952CB04889}"/>
              </a:ext>
            </a:extLst>
          </p:cNvPr>
          <p:cNvCxnSpPr>
            <a:cxnSpLocks/>
          </p:cNvCxnSpPr>
          <p:nvPr/>
        </p:nvCxnSpPr>
        <p:spPr>
          <a:xfrm>
            <a:off x="4273687" y="1161232"/>
            <a:ext cx="1212713" cy="1844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944DFCE-3D53-0B54-09EC-0FCFC34A1274}"/>
              </a:ext>
            </a:extLst>
          </p:cNvPr>
          <p:cNvCxnSpPr>
            <a:cxnSpLocks/>
            <a:stCxn id="10" idx="3"/>
          </p:cNvCxnSpPr>
          <p:nvPr/>
        </p:nvCxnSpPr>
        <p:spPr>
          <a:xfrm>
            <a:off x="1526721" y="3006633"/>
            <a:ext cx="1265465" cy="172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0D59AB3-36E5-3513-9384-FF1A4E2D9BEA}"/>
              </a:ext>
            </a:extLst>
          </p:cNvPr>
          <p:cNvCxnSpPr>
            <a:cxnSpLocks/>
          </p:cNvCxnSpPr>
          <p:nvPr/>
        </p:nvCxnSpPr>
        <p:spPr>
          <a:xfrm flipH="1">
            <a:off x="6899548" y="3179352"/>
            <a:ext cx="644253" cy="674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6CCC7E0-3116-E69D-A355-25D0D2042594}"/>
              </a:ext>
            </a:extLst>
          </p:cNvPr>
          <p:cNvCxnSpPr>
            <a:cxnSpLocks/>
            <a:stCxn id="11" idx="0"/>
          </p:cNvCxnSpPr>
          <p:nvPr/>
        </p:nvCxnSpPr>
        <p:spPr>
          <a:xfrm flipV="1">
            <a:off x="2996293" y="3200568"/>
            <a:ext cx="751114" cy="1576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4364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sz="3000" b="1" dirty="0">
                <a:latin typeface="Arial Black" panose="020B0A04020102020204" pitchFamily="34" charset="0"/>
              </a:rPr>
              <a:t>             </a:t>
            </a:r>
            <a:r>
              <a:rPr lang="en-US" dirty="0">
                <a:latin typeface="Fira Sans" panose="020B0503050000020004" pitchFamily="34" charset="0"/>
              </a:rPr>
              <a:t>System user interface dashboard</a:t>
            </a:r>
          </a:p>
        </p:txBody>
      </p:sp>
      <p:pic>
        <p:nvPicPr>
          <p:cNvPr id="3" name="Picture 2">
            <a:extLst>
              <a:ext uri="{FF2B5EF4-FFF2-40B4-BE49-F238E27FC236}">
                <a16:creationId xmlns:a16="http://schemas.microsoft.com/office/drawing/2014/main" id="{B3404200-C8F4-34A3-70DA-F387F0E1F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976630"/>
            <a:ext cx="5943600" cy="3190240"/>
          </a:xfrm>
          <a:prstGeom prst="rect">
            <a:avLst/>
          </a:prstGeom>
        </p:spPr>
      </p:pic>
      <p:sp>
        <p:nvSpPr>
          <p:cNvPr id="4" name="Rounded Rectangle 3">
            <a:extLst>
              <a:ext uri="{FF2B5EF4-FFF2-40B4-BE49-F238E27FC236}">
                <a16:creationId xmlns:a16="http://schemas.microsoft.com/office/drawing/2014/main" id="{6DB486DE-3FDD-B4F5-C068-DD61EB5F2E70}"/>
              </a:ext>
            </a:extLst>
          </p:cNvPr>
          <p:cNvSpPr/>
          <p:nvPr/>
        </p:nvSpPr>
        <p:spPr>
          <a:xfrm>
            <a:off x="0" y="1173370"/>
            <a:ext cx="1539512"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a typeface="Calibri" panose="020F0502020204030204" pitchFamily="34" charset="0"/>
                <a:cs typeface="Times New Roman" panose="02020603050405020304" pitchFamily="18" charset="0"/>
              </a:rPr>
              <a:t>System login page</a:t>
            </a:r>
            <a:endParaRPr lang="en-RW" sz="1200" dirty="0">
              <a:effectLst/>
              <a:ea typeface="Calibri" panose="020F0502020204030204" pitchFamily="34" charset="0"/>
              <a:cs typeface="Times New Roman" panose="02020603050405020304" pitchFamily="18" charset="0"/>
            </a:endParaRPr>
          </a:p>
        </p:txBody>
      </p:sp>
      <p:sp>
        <p:nvSpPr>
          <p:cNvPr id="5" name="Rounded Rectangle 4">
            <a:extLst>
              <a:ext uri="{FF2B5EF4-FFF2-40B4-BE49-F238E27FC236}">
                <a16:creationId xmlns:a16="http://schemas.microsoft.com/office/drawing/2014/main" id="{8496FAC4-2726-8D99-3D83-4917596669F5}"/>
              </a:ext>
            </a:extLst>
          </p:cNvPr>
          <p:cNvSpPr/>
          <p:nvPr/>
        </p:nvSpPr>
        <p:spPr>
          <a:xfrm>
            <a:off x="6551295" y="4585788"/>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ffectLst/>
                <a:ea typeface="Calibri" panose="020F0502020204030204" pitchFamily="34" charset="0"/>
                <a:cs typeface="Times New Roman" panose="02020603050405020304" pitchFamily="18" charset="0"/>
              </a:rPr>
              <a:t>System main dashboard</a:t>
            </a:r>
            <a:endParaRPr lang="en-RW" sz="1200" dirty="0">
              <a:effectLst/>
              <a:ea typeface="Calibri" panose="020F0502020204030204" pitchFamily="34"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3AA18B01-938E-07E2-ACA6-40C13E5F9B62}"/>
              </a:ext>
            </a:extLst>
          </p:cNvPr>
          <p:cNvCxnSpPr>
            <a:cxnSpLocks/>
          </p:cNvCxnSpPr>
          <p:nvPr/>
        </p:nvCxnSpPr>
        <p:spPr>
          <a:xfrm>
            <a:off x="555171" y="1521350"/>
            <a:ext cx="1045029" cy="29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323761B-DF1F-50A2-842A-DB0895806692}"/>
              </a:ext>
            </a:extLst>
          </p:cNvPr>
          <p:cNvCxnSpPr>
            <a:cxnSpLocks/>
            <a:stCxn id="5" idx="0"/>
          </p:cNvCxnSpPr>
          <p:nvPr/>
        </p:nvCxnSpPr>
        <p:spPr>
          <a:xfrm flipH="1" flipV="1">
            <a:off x="6551295" y="3126921"/>
            <a:ext cx="992505" cy="14588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5773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sz="3000" b="1" dirty="0">
                <a:latin typeface="Arial Black" panose="020B0A04020102020204" pitchFamily="34" charset="0"/>
              </a:rPr>
              <a:t>             </a:t>
            </a:r>
            <a:r>
              <a:rPr lang="en-US" dirty="0">
                <a:latin typeface="Fira Sans" panose="020B0503050000020004" pitchFamily="34" charset="0"/>
              </a:rPr>
              <a:t>Data simulation and results </a:t>
            </a:r>
          </a:p>
        </p:txBody>
      </p:sp>
      <p:pic>
        <p:nvPicPr>
          <p:cNvPr id="5" name="Picture 4">
            <a:extLst>
              <a:ext uri="{FF2B5EF4-FFF2-40B4-BE49-F238E27FC236}">
                <a16:creationId xmlns:a16="http://schemas.microsoft.com/office/drawing/2014/main" id="{734B0C17-2CF1-0F58-57F6-7E21BE7E0F9A}"/>
              </a:ext>
            </a:extLst>
          </p:cNvPr>
          <p:cNvPicPr>
            <a:picLocks noChangeAspect="1"/>
          </p:cNvPicPr>
          <p:nvPr/>
        </p:nvPicPr>
        <p:blipFill>
          <a:blip r:embed="rId2"/>
          <a:stretch>
            <a:fillRect/>
          </a:stretch>
        </p:blipFill>
        <p:spPr>
          <a:xfrm>
            <a:off x="1665515" y="880150"/>
            <a:ext cx="4506685" cy="3955900"/>
          </a:xfrm>
          <a:prstGeom prst="rect">
            <a:avLst/>
          </a:prstGeom>
        </p:spPr>
      </p:pic>
      <p:sp>
        <p:nvSpPr>
          <p:cNvPr id="7" name="Rounded Rectangle 6">
            <a:extLst>
              <a:ext uri="{FF2B5EF4-FFF2-40B4-BE49-F238E27FC236}">
                <a16:creationId xmlns:a16="http://schemas.microsoft.com/office/drawing/2014/main" id="{4ED64D15-F350-AD90-E35D-71135BDD3516}"/>
              </a:ext>
            </a:extLst>
          </p:cNvPr>
          <p:cNvSpPr/>
          <p:nvPr/>
        </p:nvSpPr>
        <p:spPr>
          <a:xfrm>
            <a:off x="6368960" y="706160"/>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ffectLst/>
                <a:ea typeface="Calibri" panose="020F0502020204030204" pitchFamily="34" charset="0"/>
                <a:cs typeface="Times New Roman" panose="02020603050405020304" pitchFamily="18" charset="0"/>
              </a:rPr>
              <a:t>Online based user interface</a:t>
            </a:r>
            <a:endParaRPr lang="en-RW" sz="1200" dirty="0">
              <a:effectLst/>
              <a:ea typeface="Calibri" panose="020F0502020204030204" pitchFamily="34" charset="0"/>
              <a:cs typeface="Times New Roman" panose="02020603050405020304" pitchFamily="18" charset="0"/>
            </a:endParaRPr>
          </a:p>
        </p:txBody>
      </p:sp>
      <p:sp>
        <p:nvSpPr>
          <p:cNvPr id="8" name="Rounded Rectangle 7">
            <a:extLst>
              <a:ext uri="{FF2B5EF4-FFF2-40B4-BE49-F238E27FC236}">
                <a16:creationId xmlns:a16="http://schemas.microsoft.com/office/drawing/2014/main" id="{244EB8D7-25F7-77CE-2812-96CE7441E454}"/>
              </a:ext>
            </a:extLst>
          </p:cNvPr>
          <p:cNvSpPr/>
          <p:nvPr/>
        </p:nvSpPr>
        <p:spPr>
          <a:xfrm>
            <a:off x="6485980" y="2756989"/>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ffectLst/>
                <a:ea typeface="Calibri" panose="020F0502020204030204" pitchFamily="34" charset="0"/>
                <a:cs typeface="Times New Roman" panose="02020603050405020304" pitchFamily="18" charset="0"/>
              </a:rPr>
              <a:t>Cloud Database</a:t>
            </a:r>
            <a:endParaRPr lang="en-RW" sz="1200" dirty="0">
              <a:effectLst/>
              <a:ea typeface="Calibri" panose="020F0502020204030204" pitchFamily="34"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BB0B4348-1292-2F33-BA72-BDDDE4240459}"/>
              </a:ext>
            </a:extLst>
          </p:cNvPr>
          <p:cNvCxnSpPr>
            <a:cxnSpLocks/>
          </p:cNvCxnSpPr>
          <p:nvPr/>
        </p:nvCxnSpPr>
        <p:spPr>
          <a:xfrm flipH="1">
            <a:off x="6008914" y="1054140"/>
            <a:ext cx="906236" cy="11175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8B36993-522E-F73E-6912-46052737E98A}"/>
              </a:ext>
            </a:extLst>
          </p:cNvPr>
          <p:cNvCxnSpPr>
            <a:cxnSpLocks/>
          </p:cNvCxnSpPr>
          <p:nvPr/>
        </p:nvCxnSpPr>
        <p:spPr>
          <a:xfrm flipH="1">
            <a:off x="6008914" y="3104969"/>
            <a:ext cx="1061357" cy="7695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5535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094" y="281355"/>
            <a:ext cx="8784386" cy="572700"/>
          </a:xfrm>
        </p:spPr>
        <p:txBody>
          <a:bodyPr/>
          <a:lstStyle/>
          <a:p>
            <a:r>
              <a:rPr lang="en-US" sz="3000" b="1" dirty="0">
                <a:latin typeface="Arial Black" panose="020B0A04020102020204" pitchFamily="34" charset="0"/>
              </a:rPr>
              <a:t>             </a:t>
            </a:r>
            <a:r>
              <a:rPr lang="en-US" dirty="0">
                <a:latin typeface="Fira Sans" panose="020B0503050000020004" pitchFamily="34" charset="0"/>
              </a:rPr>
              <a:t>Data records for future analysis and improvement</a:t>
            </a:r>
          </a:p>
        </p:txBody>
      </p:sp>
      <p:pic>
        <p:nvPicPr>
          <p:cNvPr id="3" name="Picture 2">
            <a:extLst>
              <a:ext uri="{FF2B5EF4-FFF2-40B4-BE49-F238E27FC236}">
                <a16:creationId xmlns:a16="http://schemas.microsoft.com/office/drawing/2014/main" id="{2E7EA274-3CD3-1423-9746-486AA9C3D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4792" y="880150"/>
            <a:ext cx="3845379" cy="3981995"/>
          </a:xfrm>
          <a:prstGeom prst="rect">
            <a:avLst/>
          </a:prstGeom>
        </p:spPr>
      </p:pic>
      <p:cxnSp>
        <p:nvCxnSpPr>
          <p:cNvPr id="8" name="Straight Arrow Connector 7">
            <a:extLst>
              <a:ext uri="{FF2B5EF4-FFF2-40B4-BE49-F238E27FC236}">
                <a16:creationId xmlns:a16="http://schemas.microsoft.com/office/drawing/2014/main" id="{07089B91-E97D-9B1C-4E57-6AD13A406B94}"/>
              </a:ext>
            </a:extLst>
          </p:cNvPr>
          <p:cNvCxnSpPr>
            <a:cxnSpLocks/>
          </p:cNvCxnSpPr>
          <p:nvPr/>
        </p:nvCxnSpPr>
        <p:spPr>
          <a:xfrm flipH="1" flipV="1">
            <a:off x="6317739" y="3053443"/>
            <a:ext cx="1221048" cy="11078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778E63E8-FC08-FC9E-8D5B-DAA4D431831C}"/>
              </a:ext>
            </a:extLst>
          </p:cNvPr>
          <p:cNvSpPr/>
          <p:nvPr/>
        </p:nvSpPr>
        <p:spPr>
          <a:xfrm>
            <a:off x="6477817" y="4161245"/>
            <a:ext cx="1985010" cy="347980"/>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200" dirty="0">
                <a:effectLst/>
                <a:ea typeface="Calibri" panose="020F0502020204030204" pitchFamily="34" charset="0"/>
                <a:cs typeface="Times New Roman" panose="02020603050405020304" pitchFamily="18" charset="0"/>
              </a:rPr>
              <a:t>Data trend histories</a:t>
            </a:r>
            <a:endParaRPr lang="en-RW" sz="12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66112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38"/>
          <p:cNvSpPr/>
          <p:nvPr/>
        </p:nvSpPr>
        <p:spPr>
          <a:xfrm>
            <a:off x="1644508" y="858759"/>
            <a:ext cx="4582500" cy="1903800"/>
          </a:xfrm>
          <a:prstGeom prst="roundRect">
            <a:avLst>
              <a:gd name="adj" fmla="val 4223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This presentation explains a prototype-driven research to prove the concept of how the  industrial revolution technologies leading to the 4th generation, namely IoT, AI can be integrated to develop </a:t>
            </a:r>
            <a:r>
              <a:rPr lang="en" dirty="0" err="1">
                <a:solidFill>
                  <a:schemeClr val="lt1"/>
                </a:solidFill>
              </a:rPr>
              <a:t>eLab</a:t>
            </a:r>
            <a:r>
              <a:rPr lang="en" dirty="0">
                <a:solidFill>
                  <a:schemeClr val="lt1"/>
                </a:solidFill>
              </a:rPr>
              <a:t> Beer Quality Tester; t</a:t>
            </a:r>
            <a:r>
              <a:rPr lang="en-US" dirty="0">
                <a:solidFill>
                  <a:schemeClr val="lt1"/>
                </a:solidFill>
              </a:rPr>
              <a:t>h</a:t>
            </a:r>
            <a:r>
              <a:rPr lang="en" dirty="0">
                <a:solidFill>
                  <a:schemeClr val="lt1"/>
                </a:solidFill>
              </a:rPr>
              <a:t>e project title is named IoT based quality monitoring for banana beer .</a:t>
            </a:r>
            <a:endParaRPr dirty="0">
              <a:solidFill>
                <a:schemeClr val="lt1"/>
              </a:solidFill>
            </a:endParaRPr>
          </a:p>
        </p:txBody>
      </p:sp>
      <p:sp>
        <p:nvSpPr>
          <p:cNvPr id="154" name="Google Shape;154;p38"/>
          <p:cNvSpPr/>
          <p:nvPr/>
        </p:nvSpPr>
        <p:spPr>
          <a:xfrm>
            <a:off x="4008664" y="2818815"/>
            <a:ext cx="4926321" cy="1927122"/>
          </a:xfrm>
          <a:prstGeom prst="roundRect">
            <a:avLst>
              <a:gd name="adj" fmla="val 14277"/>
            </a:avLst>
          </a:prstGeom>
          <a:solidFill>
            <a:schemeClr val="accent3"/>
          </a:solidFill>
          <a:ln>
            <a:noFill/>
          </a:ln>
        </p:spPr>
        <p:txBody>
          <a:bodyPr spcFirstLastPara="1" wrap="square" lIns="91425" tIns="91425" rIns="91425" bIns="91425" anchor="ctr" anchorCtr="0">
            <a:noAutofit/>
          </a:bodyPr>
          <a:lstStyle/>
          <a:p>
            <a:endParaRPr lang="en-US" dirty="0">
              <a:effectLst/>
              <a:latin typeface="Arial" panose="020B0604020202020204" pitchFamily="34" charset="0"/>
              <a:ea typeface="Calibri" panose="020F0502020204030204" pitchFamily="34" charset="0"/>
              <a:cs typeface="Arial" panose="020B0604020202020204" pitchFamily="34" charset="0"/>
            </a:endParaRPr>
          </a:p>
          <a:p>
            <a:r>
              <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rPr>
              <a:t>The outcome prototype features an embedded system and web based cloud system proving how t</a:t>
            </a:r>
            <a:r>
              <a:rPr lang="en-RW" dirty="0">
                <a:solidFill>
                  <a:schemeClr val="bg1"/>
                </a:solidFill>
                <a:effectLst/>
                <a:latin typeface="Arial" panose="020B0604020202020204" pitchFamily="34" charset="0"/>
                <a:ea typeface="Calibri" panose="020F0502020204030204" pitchFamily="34" charset="0"/>
                <a:cs typeface="Arial" panose="020B0604020202020204" pitchFamily="34" charset="0"/>
              </a:rPr>
              <a:t>raditional optimization methods such as response surface methodology (RSM) require further comparison with a relevant machine learning system</a:t>
            </a:r>
            <a:r>
              <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rPr>
              <a:t>;thanks to</a:t>
            </a:r>
            <a:r>
              <a:rPr lang="en-RW" dirty="0">
                <a:solidFill>
                  <a:schemeClr val="bg1"/>
                </a:solidFill>
                <a:effectLst/>
                <a:latin typeface="Arial" panose="020B0604020202020204" pitchFamily="34" charset="0"/>
                <a:ea typeface="Calibri" panose="020F0502020204030204" pitchFamily="34" charset="0"/>
                <a:cs typeface="Arial" panose="020B0604020202020204" pitchFamily="34" charset="0"/>
              </a:rPr>
              <a:t> Artificial </a:t>
            </a:r>
            <a:r>
              <a:rPr lang="en-US" dirty="0">
                <a:solidFill>
                  <a:schemeClr val="bg1"/>
                </a:solidFill>
                <a:effectLst/>
                <a:latin typeface="Arial" panose="020B0604020202020204" pitchFamily="34" charset="0"/>
                <a:ea typeface="Calibri" panose="020F0502020204030204" pitchFamily="34" charset="0"/>
                <a:cs typeface="Arial" panose="020B0604020202020204" pitchFamily="34" charset="0"/>
              </a:rPr>
              <a:t>Intelligence (AI) which </a:t>
            </a:r>
            <a:r>
              <a:rPr lang="en-RW" dirty="0">
                <a:solidFill>
                  <a:schemeClr val="bg1"/>
                </a:solidFill>
                <a:effectLst/>
                <a:latin typeface="Arial" panose="020B0604020202020204" pitchFamily="34" charset="0"/>
                <a:ea typeface="Calibri" panose="020F0502020204030204" pitchFamily="34" charset="0"/>
                <a:cs typeface="Arial" panose="020B0604020202020204" pitchFamily="34" charset="0"/>
              </a:rPr>
              <a:t>is an effective non-linear multivariate tool in bioprocessing, with enormous generalization, prediction, and validation capabilities.</a:t>
            </a:r>
          </a:p>
          <a:p>
            <a:pPr marL="0" lvl="0" indent="0" algn="l" rtl="0">
              <a:spcBef>
                <a:spcPts val="0"/>
              </a:spcBef>
              <a:spcAft>
                <a:spcPts val="0"/>
              </a:spcAft>
              <a:buNone/>
            </a:pPr>
            <a:endParaRPr dirty="0">
              <a:solidFill>
                <a:schemeClr val="lt1"/>
              </a:solidFill>
            </a:endParaRPr>
          </a:p>
        </p:txBody>
      </p:sp>
      <p:grpSp>
        <p:nvGrpSpPr>
          <p:cNvPr id="155" name="Google Shape;155;p38"/>
          <p:cNvGrpSpPr/>
          <p:nvPr/>
        </p:nvGrpSpPr>
        <p:grpSpPr>
          <a:xfrm>
            <a:off x="355972" y="2434591"/>
            <a:ext cx="1779415" cy="2203893"/>
            <a:chOff x="946175" y="3619500"/>
            <a:chExt cx="296975" cy="293825"/>
          </a:xfrm>
        </p:grpSpPr>
        <p:sp>
          <p:nvSpPr>
            <p:cNvPr id="156" name="Google Shape;156;p3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38"/>
          <p:cNvSpPr txBox="1"/>
          <p:nvPr/>
        </p:nvSpPr>
        <p:spPr>
          <a:xfrm>
            <a:off x="710250" y="411475"/>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Fira Sans Medium"/>
                <a:ea typeface="Fira Sans Medium"/>
                <a:cs typeface="Fira Sans Medium"/>
                <a:sym typeface="Fira Sans Medium"/>
              </a:rPr>
              <a:t>Introduction</a:t>
            </a:r>
            <a:endParaRPr sz="2500">
              <a:latin typeface="Fira Sans Medium"/>
              <a:ea typeface="Fira Sans Medium"/>
              <a:cs typeface="Fira Sans Medium"/>
              <a:sym typeface="Fira Sans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58"/>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grpSp>
        <p:nvGrpSpPr>
          <p:cNvPr id="470" name="Google Shape;470;p58"/>
          <p:cNvGrpSpPr/>
          <p:nvPr/>
        </p:nvGrpSpPr>
        <p:grpSpPr>
          <a:xfrm>
            <a:off x="275549" y="1069810"/>
            <a:ext cx="8411247" cy="1501947"/>
            <a:chOff x="552650" y="1173675"/>
            <a:chExt cx="1591201" cy="749400"/>
          </a:xfrm>
        </p:grpSpPr>
        <p:sp>
          <p:nvSpPr>
            <p:cNvPr id="471" name="Google Shape;471;p58"/>
            <p:cNvSpPr/>
            <p:nvPr/>
          </p:nvSpPr>
          <p:spPr>
            <a:xfrm>
              <a:off x="552651" y="1173675"/>
              <a:ext cx="1591200" cy="749400"/>
            </a:xfrm>
            <a:prstGeom prst="roundRect">
              <a:avLst>
                <a:gd name="adj" fmla="val 1481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8"/>
            <p:cNvSpPr txBox="1"/>
            <p:nvPr/>
          </p:nvSpPr>
          <p:spPr>
            <a:xfrm>
              <a:off x="552650" y="1235852"/>
              <a:ext cx="1591200" cy="40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FFFF"/>
                  </a:solidFill>
                  <a:latin typeface="Roboto"/>
                  <a:ea typeface="Roboto"/>
                  <a:cs typeface="Roboto"/>
                  <a:sym typeface="Roboto"/>
                </a:rPr>
                <a:t>This study presented a research-driven design and prototyping process to build an end-to-end system that uses an Arduino microcontroller embedding gas sensors, network module, product ID selector and power management , a trained AI model to read low data captured by the gas sensors and predict beer quality value</a:t>
              </a:r>
              <a:endParaRPr sz="1300" b="1" dirty="0">
                <a:solidFill>
                  <a:srgbClr val="FFFFFF"/>
                </a:solidFill>
                <a:latin typeface="Roboto"/>
                <a:ea typeface="Roboto"/>
                <a:cs typeface="Roboto"/>
                <a:sym typeface="Roboto"/>
              </a:endParaRPr>
            </a:p>
            <a:p>
              <a:pPr marL="0" lvl="0" indent="0" algn="l" rtl="0">
                <a:spcBef>
                  <a:spcPts val="0"/>
                </a:spcBef>
                <a:spcAft>
                  <a:spcPts val="0"/>
                </a:spcAft>
                <a:buNone/>
              </a:pPr>
              <a:endParaRPr sz="3000" b="1" dirty="0">
                <a:solidFill>
                  <a:srgbClr val="FFFFFF"/>
                </a:solidFill>
                <a:latin typeface="Roboto"/>
                <a:ea typeface="Roboto"/>
                <a:cs typeface="Roboto"/>
                <a:sym typeface="Roboto"/>
              </a:endParaRPr>
            </a:p>
          </p:txBody>
        </p:sp>
      </p:grpSp>
      <p:grpSp>
        <p:nvGrpSpPr>
          <p:cNvPr id="473" name="Google Shape;473;p58"/>
          <p:cNvGrpSpPr/>
          <p:nvPr/>
        </p:nvGrpSpPr>
        <p:grpSpPr>
          <a:xfrm>
            <a:off x="366374" y="2761354"/>
            <a:ext cx="8411247" cy="914343"/>
            <a:chOff x="552650" y="1173675"/>
            <a:chExt cx="1591201" cy="749400"/>
          </a:xfrm>
        </p:grpSpPr>
        <p:sp>
          <p:nvSpPr>
            <p:cNvPr id="474" name="Google Shape;474;p58"/>
            <p:cNvSpPr/>
            <p:nvPr/>
          </p:nvSpPr>
          <p:spPr>
            <a:xfrm>
              <a:off x="552651" y="1173675"/>
              <a:ext cx="1591200" cy="749400"/>
            </a:xfrm>
            <a:prstGeom prst="roundRect">
              <a:avLst>
                <a:gd name="adj" fmla="val 148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8"/>
            <p:cNvSpPr txBox="1"/>
            <p:nvPr/>
          </p:nvSpPr>
          <p:spPr>
            <a:xfrm>
              <a:off x="552650" y="1235852"/>
              <a:ext cx="1591200" cy="40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FFFF"/>
                  </a:solidFill>
                  <a:latin typeface="Roboto"/>
                  <a:ea typeface="Roboto"/>
                  <a:cs typeface="Roboto"/>
                  <a:sym typeface="Roboto"/>
                </a:rPr>
                <a:t>The experimentation carried out on local banana beer product shows that the proposed system achieves a 89% of accuracy for </a:t>
              </a:r>
              <a:r>
                <a:rPr lang="en-GB" sz="1300" b="1" dirty="0">
                  <a:solidFill>
                    <a:schemeClr val="bg1"/>
                  </a:solidFill>
                  <a:effectLst/>
                  <a:latin typeface="Roboto" panose="02000000000000000000" pitchFamily="2" charset="0"/>
                  <a:ea typeface="Roboto" panose="02000000000000000000" pitchFamily="2" charset="0"/>
                </a:rPr>
                <a:t>biochemical parameters</a:t>
              </a:r>
              <a:r>
                <a:rPr lang="en-RW" sz="1600" dirty="0">
                  <a:effectLst/>
                </a:rPr>
                <a:t> </a:t>
              </a:r>
              <a:r>
                <a:rPr lang="en" sz="1300" b="1" dirty="0">
                  <a:solidFill>
                    <a:srgbClr val="FFFFFF"/>
                  </a:solidFill>
                  <a:latin typeface="Roboto"/>
                  <a:ea typeface="Roboto"/>
                  <a:cs typeface="Roboto"/>
                  <a:sym typeface="Roboto"/>
                </a:rPr>
                <a:t> detection.</a:t>
              </a:r>
              <a:endParaRPr sz="1300" b="1" dirty="0">
                <a:solidFill>
                  <a:srgbClr val="FFFFFF"/>
                </a:solidFill>
                <a:latin typeface="Roboto"/>
                <a:ea typeface="Roboto"/>
                <a:cs typeface="Roboto"/>
                <a:sym typeface="Roboto"/>
              </a:endParaRPr>
            </a:p>
            <a:p>
              <a:pPr marL="0" lvl="0" indent="0" algn="l" rtl="0">
                <a:spcBef>
                  <a:spcPts val="0"/>
                </a:spcBef>
                <a:spcAft>
                  <a:spcPts val="0"/>
                </a:spcAft>
                <a:buNone/>
              </a:pPr>
              <a:endParaRPr sz="3000" b="1" dirty="0">
                <a:solidFill>
                  <a:srgbClr val="FFFFFF"/>
                </a:solidFill>
                <a:latin typeface="Roboto"/>
                <a:ea typeface="Roboto"/>
                <a:cs typeface="Roboto"/>
                <a:sym typeface="Robot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9"/>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a:t>
            </a:r>
            <a:endParaRPr/>
          </a:p>
        </p:txBody>
      </p:sp>
      <p:sp>
        <p:nvSpPr>
          <p:cNvPr id="483" name="Google Shape;483;p59"/>
          <p:cNvSpPr/>
          <p:nvPr/>
        </p:nvSpPr>
        <p:spPr>
          <a:xfrm>
            <a:off x="397458" y="3058808"/>
            <a:ext cx="8349083" cy="935251"/>
          </a:xfrm>
          <a:custGeom>
            <a:avLst/>
            <a:gdLst/>
            <a:ahLst/>
            <a:cxnLst/>
            <a:rect l="l" t="t" r="r" b="b"/>
            <a:pathLst>
              <a:path w="31634" h="8209" extrusionOk="0">
                <a:moveTo>
                  <a:pt x="27718" y="1943"/>
                </a:moveTo>
                <a:cubicBezTo>
                  <a:pt x="28918" y="1943"/>
                  <a:pt x="29889" y="2905"/>
                  <a:pt x="29889" y="4104"/>
                </a:cubicBezTo>
                <a:cubicBezTo>
                  <a:pt x="29889" y="5304"/>
                  <a:pt x="28918" y="6276"/>
                  <a:pt x="27718" y="6276"/>
                </a:cubicBezTo>
                <a:cubicBezTo>
                  <a:pt x="26528" y="6276"/>
                  <a:pt x="25557" y="5304"/>
                  <a:pt x="25557" y="4104"/>
                </a:cubicBezTo>
                <a:cubicBezTo>
                  <a:pt x="25557" y="2905"/>
                  <a:pt x="26528" y="1943"/>
                  <a:pt x="27718" y="1943"/>
                </a:cubicBezTo>
                <a:close/>
                <a:moveTo>
                  <a:pt x="1022" y="0"/>
                </a:moveTo>
                <a:cubicBezTo>
                  <a:pt x="457" y="0"/>
                  <a:pt x="1" y="467"/>
                  <a:pt x="1" y="1031"/>
                </a:cubicBezTo>
                <a:lnTo>
                  <a:pt x="1" y="7177"/>
                </a:lnTo>
                <a:cubicBezTo>
                  <a:pt x="1" y="7752"/>
                  <a:pt x="457" y="8208"/>
                  <a:pt x="1022" y="8208"/>
                </a:cubicBezTo>
                <a:lnTo>
                  <a:pt x="28213" y="8208"/>
                </a:lnTo>
                <a:cubicBezTo>
                  <a:pt x="28541" y="8208"/>
                  <a:pt x="28838" y="8060"/>
                  <a:pt x="29036" y="7802"/>
                </a:cubicBezTo>
                <a:lnTo>
                  <a:pt x="31356" y="4719"/>
                </a:lnTo>
                <a:cubicBezTo>
                  <a:pt x="31634" y="4362"/>
                  <a:pt x="31634" y="3857"/>
                  <a:pt x="31356" y="3490"/>
                </a:cubicBezTo>
                <a:lnTo>
                  <a:pt x="29036" y="407"/>
                </a:lnTo>
                <a:cubicBezTo>
                  <a:pt x="28997" y="357"/>
                  <a:pt x="28947" y="308"/>
                  <a:pt x="28907" y="268"/>
                </a:cubicBezTo>
                <a:cubicBezTo>
                  <a:pt x="28719" y="99"/>
                  <a:pt x="28471" y="0"/>
                  <a:pt x="28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T</a:t>
            </a:r>
            <a:r>
              <a:rPr lang="en" dirty="0"/>
              <a:t>his system  can be more easy to use if additional functionalities like embedded screen added for easy access on screen  instructions and system accuracy can be improved the appropriate devices are used and more data are available for ML model training.</a:t>
            </a:r>
            <a:endParaRPr dirty="0"/>
          </a:p>
        </p:txBody>
      </p:sp>
      <p:sp>
        <p:nvSpPr>
          <p:cNvPr id="485" name="Google Shape;485;p59"/>
          <p:cNvSpPr/>
          <p:nvPr/>
        </p:nvSpPr>
        <p:spPr>
          <a:xfrm>
            <a:off x="307651" y="1526601"/>
            <a:ext cx="8349083" cy="1045149"/>
          </a:xfrm>
          <a:custGeom>
            <a:avLst/>
            <a:gdLst/>
            <a:ahLst/>
            <a:cxnLst/>
            <a:rect l="l" t="t" r="r" b="b"/>
            <a:pathLst>
              <a:path w="31634" h="8209" extrusionOk="0">
                <a:moveTo>
                  <a:pt x="27718" y="1943"/>
                </a:moveTo>
                <a:cubicBezTo>
                  <a:pt x="28918" y="1943"/>
                  <a:pt x="29889" y="2905"/>
                  <a:pt x="29889" y="4104"/>
                </a:cubicBezTo>
                <a:cubicBezTo>
                  <a:pt x="29889" y="5304"/>
                  <a:pt x="28918" y="6276"/>
                  <a:pt x="27718" y="6276"/>
                </a:cubicBezTo>
                <a:cubicBezTo>
                  <a:pt x="26528" y="6276"/>
                  <a:pt x="25557" y="5304"/>
                  <a:pt x="25557" y="4104"/>
                </a:cubicBezTo>
                <a:cubicBezTo>
                  <a:pt x="25557" y="2905"/>
                  <a:pt x="26528" y="1943"/>
                  <a:pt x="27718" y="1943"/>
                </a:cubicBezTo>
                <a:close/>
                <a:moveTo>
                  <a:pt x="1022" y="0"/>
                </a:moveTo>
                <a:cubicBezTo>
                  <a:pt x="457" y="0"/>
                  <a:pt x="1" y="467"/>
                  <a:pt x="1" y="1031"/>
                </a:cubicBezTo>
                <a:lnTo>
                  <a:pt x="1" y="7177"/>
                </a:lnTo>
                <a:cubicBezTo>
                  <a:pt x="1" y="7752"/>
                  <a:pt x="457" y="8208"/>
                  <a:pt x="1022" y="8208"/>
                </a:cubicBezTo>
                <a:lnTo>
                  <a:pt x="28213" y="8208"/>
                </a:lnTo>
                <a:cubicBezTo>
                  <a:pt x="28541" y="8208"/>
                  <a:pt x="28838" y="8060"/>
                  <a:pt x="29036" y="7802"/>
                </a:cubicBezTo>
                <a:lnTo>
                  <a:pt x="31356" y="4719"/>
                </a:lnTo>
                <a:cubicBezTo>
                  <a:pt x="31634" y="4362"/>
                  <a:pt x="31634" y="3857"/>
                  <a:pt x="31356" y="3490"/>
                </a:cubicBezTo>
                <a:lnTo>
                  <a:pt x="29036" y="407"/>
                </a:lnTo>
                <a:cubicBezTo>
                  <a:pt x="28997" y="357"/>
                  <a:pt x="28947" y="308"/>
                  <a:pt x="28907" y="268"/>
                </a:cubicBezTo>
                <a:cubicBezTo>
                  <a:pt x="28719" y="99"/>
                  <a:pt x="28471" y="0"/>
                  <a:pt x="28213" y="0"/>
                </a:cubicBezTo>
                <a:close/>
              </a:path>
            </a:pathLst>
          </a:custGeom>
          <a:solidFill>
            <a:srgbClr val="EAEAEA"/>
          </a:solidFill>
          <a:ln>
            <a:noFill/>
          </a:ln>
        </p:spPr>
        <p:txBody>
          <a:bodyPr spcFirstLastPara="1" wrap="square" lIns="91425" tIns="91425" rIns="91425" bIns="91425" anchor="ctr" anchorCtr="0">
            <a:noAutofit/>
          </a:bodyPr>
          <a:lstStyle/>
          <a:p>
            <a:r>
              <a:rPr lang="en-GB" sz="1300" dirty="0">
                <a:effectLst/>
                <a:latin typeface="Arial" panose="020B0604020202020204" pitchFamily="34" charset="0"/>
                <a:ea typeface="Times New Roman" panose="02020603050405020304" pitchFamily="18" charset="0"/>
                <a:cs typeface="Arial" panose="020B0604020202020204" pitchFamily="34" charset="0"/>
              </a:rPr>
              <a:t>This project operational model is to use IoT embedded system  to collect raw data, send them on the cloud for further processing, decision making and data storage; the improvement to this project can be edge data processing instead of  cloud processing in order to reduce latency time between low data transmission, data processing and decision making. </a:t>
            </a:r>
            <a:endParaRPr lang="en-RW" sz="1300" dirty="0">
              <a:effectLst/>
              <a:latin typeface="Arial" panose="020B0604020202020204" pitchFamily="34" charset="0"/>
              <a:ea typeface="Times New Roman" panose="02020603050405020304" pitchFamily="18" charset="0"/>
              <a:cs typeface="Arial" panose="020B0604020202020204" pitchFamily="34" charset="0"/>
            </a:endParaRPr>
          </a:p>
          <a:p>
            <a:pPr marL="0" lvl="0" indent="0" algn="l" rtl="0">
              <a:spcBef>
                <a:spcPts val="0"/>
              </a:spcBef>
              <a:spcAft>
                <a:spcPts val="0"/>
              </a:spcAft>
              <a:buNone/>
            </a:pPr>
            <a:endParaRPr sz="13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61"/>
          <p:cNvSpPr txBox="1"/>
          <p:nvPr/>
        </p:nvSpPr>
        <p:spPr>
          <a:xfrm>
            <a:off x="2792500" y="1863750"/>
            <a:ext cx="3714900" cy="1416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000"/>
              <a:t>Thank you for your attention!</a:t>
            </a:r>
            <a:endParaRPr sz="4000"/>
          </a:p>
        </p:txBody>
      </p:sp>
      <p:sp>
        <p:nvSpPr>
          <p:cNvPr id="499" name="Google Shape;499;p61"/>
          <p:cNvSpPr txBox="1"/>
          <p:nvPr/>
        </p:nvSpPr>
        <p:spPr>
          <a:xfrm>
            <a:off x="2935425" y="3948525"/>
            <a:ext cx="300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Q/A and live demo.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2"/>
          <p:cNvSpPr txBox="1">
            <a:spLocks noGrp="1"/>
          </p:cNvSpPr>
          <p:nvPr>
            <p:ph type="body" idx="1"/>
          </p:nvPr>
        </p:nvSpPr>
        <p:spPr>
          <a:xfrm>
            <a:off x="242647" y="254632"/>
            <a:ext cx="8679898" cy="543185"/>
          </a:xfrm>
          <a:prstGeom prst="rect">
            <a:avLst/>
          </a:prstGeom>
          <a:noFill/>
          <a:ln>
            <a:noFill/>
          </a:ln>
        </p:spPr>
        <p:txBody>
          <a:bodyPr spcFirstLastPara="1" wrap="square" lIns="68569" tIns="34275" rIns="68569" bIns="34275" anchor="ctr" anchorCtr="0">
            <a:noAutofit/>
          </a:bodyPr>
          <a:lstStyle/>
          <a:p>
            <a:pPr marL="0" indent="0">
              <a:spcBef>
                <a:spcPts val="0"/>
              </a:spcBef>
            </a:pPr>
            <a:r>
              <a:rPr lang="en-US" sz="3000" b="1" dirty="0">
                <a:latin typeface="Arial Black" panose="020B0A04020102020204" pitchFamily="34" charset="0"/>
              </a:rPr>
              <a:t>PROBLEM STATEMENT</a:t>
            </a:r>
            <a:endParaRPr sz="3000" b="1" dirty="0">
              <a:latin typeface="Arial Black" panose="020B0A04020102020204" pitchFamily="34" charset="0"/>
            </a:endParaRPr>
          </a:p>
        </p:txBody>
      </p:sp>
      <p:sp>
        <p:nvSpPr>
          <p:cNvPr id="246" name="Google Shape;246;p12"/>
          <p:cNvSpPr/>
          <p:nvPr/>
        </p:nvSpPr>
        <p:spPr>
          <a:xfrm>
            <a:off x="3560460" y="1434767"/>
            <a:ext cx="5362085" cy="3254707"/>
          </a:xfrm>
          <a:prstGeom prst="rect">
            <a:avLst/>
          </a:prstGeom>
          <a:noFill/>
          <a:ln>
            <a:noFill/>
          </a:ln>
        </p:spPr>
        <p:txBody>
          <a:bodyPr spcFirstLastPara="1" wrap="square" lIns="68569" tIns="34275" rIns="68569" bIns="34275" anchor="t" anchorCtr="0">
            <a:spAutoFit/>
          </a:bodyPr>
          <a:lstStyle/>
          <a:p>
            <a:pPr marL="257175" indent="-257175" fontAlgn="base">
              <a:buFont typeface="Arial" panose="020B0604020202020204" pitchFamily="34" charset="0"/>
              <a:buChar char="•"/>
            </a:pPr>
            <a:r>
              <a:rPr lang="en-RW" sz="1800" dirty="0"/>
              <a:t>Irregularity of </a:t>
            </a:r>
            <a:r>
              <a:rPr lang="en-US" sz="1800" dirty="0"/>
              <a:t>quality parameters</a:t>
            </a:r>
            <a:r>
              <a:rPr lang="en-RW" sz="1800" dirty="0"/>
              <a:t> in a</a:t>
            </a:r>
            <a:r>
              <a:rPr lang="en-US" sz="1800" dirty="0"/>
              <a:t>n </a:t>
            </a:r>
            <a:r>
              <a:rPr lang="en-US" sz="1800" dirty="0" err="1"/>
              <a:t>urwagwa</a:t>
            </a:r>
            <a:r>
              <a:rPr lang="en-RW" sz="1800" dirty="0"/>
              <a:t> drink of the same ingredients on the market </a:t>
            </a:r>
            <a:r>
              <a:rPr lang="en-US" sz="1800" dirty="0">
                <a:latin typeface="Times New Roman" panose="02020603050405020304" pitchFamily="18" charset="0"/>
                <a:cs typeface="Times New Roman" panose="02020603050405020304" pitchFamily="18" charset="0"/>
              </a:rPr>
              <a:t>can be a root cause of chronic diseases  like </a:t>
            </a:r>
            <a:r>
              <a:rPr lang="en-RW" sz="1800" dirty="0">
                <a:latin typeface="Times New Roman" panose="02020603050405020304" pitchFamily="18" charset="0"/>
                <a:cs typeface="Times New Roman" panose="02020603050405020304" pitchFamily="18" charset="0"/>
              </a:rPr>
              <a:t>blood pressure, blood sugar level</a:t>
            </a:r>
            <a:r>
              <a:rPr lang="en-US" sz="1800" dirty="0">
                <a:latin typeface="Times New Roman" panose="02020603050405020304" pitchFamily="18" charset="0"/>
                <a:cs typeface="Times New Roman" panose="02020603050405020304" pitchFamily="18" charset="0"/>
              </a:rPr>
              <a:t>,cancer and mental health issues and even</a:t>
            </a:r>
            <a:r>
              <a:rPr lang="en-RW" sz="1800" dirty="0">
                <a:latin typeface="Times New Roman" panose="02020603050405020304" pitchFamily="18" charset="0"/>
                <a:cs typeface="Times New Roman" panose="02020603050405020304" pitchFamily="18" charset="0"/>
              </a:rPr>
              <a:t>  consumer death</a:t>
            </a:r>
            <a:r>
              <a:rPr lang="en-US" sz="1800" dirty="0">
                <a:latin typeface="Times New Roman" panose="02020603050405020304" pitchFamily="18" charset="0"/>
                <a:cs typeface="Times New Roman" panose="02020603050405020304" pitchFamily="18" charset="0"/>
              </a:rPr>
              <a:t> that are caused by low quality standards of this beers</a:t>
            </a:r>
            <a:r>
              <a:rPr lang="en-RW" sz="1800" dirty="0">
                <a:latin typeface="Times New Roman" panose="02020603050405020304" pitchFamily="18" charset="0"/>
                <a:cs typeface="Times New Roman" panose="02020603050405020304" pitchFamily="18" charset="0"/>
              </a:rPr>
              <a:t>. </a:t>
            </a:r>
          </a:p>
          <a:p>
            <a:pPr marL="257175" indent="-257175" fontAlgn="base">
              <a:buFont typeface="Arial" panose="020B0604020202020204" pitchFamily="34" charset="0"/>
              <a:buChar char="•"/>
            </a:pPr>
            <a:r>
              <a:rPr lang="en-RW" sz="1800" dirty="0">
                <a:latin typeface="Times New Roman" panose="02020603050405020304" pitchFamily="18" charset="0"/>
                <a:cs typeface="Times New Roman" panose="02020603050405020304" pitchFamily="18" charset="0"/>
              </a:rPr>
              <a:t>Data accuracy </a:t>
            </a:r>
            <a:r>
              <a:rPr lang="en-US" sz="1800" dirty="0">
                <a:latin typeface="Times New Roman" panose="02020603050405020304" pitchFamily="18" charset="0"/>
                <a:cs typeface="Times New Roman" panose="02020603050405020304" pitchFamily="18" charset="0"/>
              </a:rPr>
              <a:t>and </a:t>
            </a:r>
            <a:r>
              <a:rPr lang="en-RW" sz="1800" dirty="0">
                <a:latin typeface="Times New Roman" panose="02020603050405020304" pitchFamily="18" charset="0"/>
                <a:cs typeface="Times New Roman" panose="02020603050405020304" pitchFamily="18" charset="0"/>
              </a:rPr>
              <a:t> transparency </a:t>
            </a:r>
            <a:r>
              <a:rPr lang="en-US" sz="1800" dirty="0">
                <a:latin typeface="Times New Roman" panose="02020603050405020304" pitchFamily="18" charset="0"/>
                <a:cs typeface="Times New Roman" panose="02020603050405020304" pitchFamily="18" charset="0"/>
              </a:rPr>
              <a:t>of the beer produced products on the markets</a:t>
            </a:r>
            <a:r>
              <a:rPr lang="en-RW" sz="1800" dirty="0">
                <a:latin typeface="Times New Roman" panose="02020603050405020304" pitchFamily="18" charset="0"/>
                <a:cs typeface="Times New Roman" panose="02020603050405020304" pitchFamily="18" charset="0"/>
              </a:rPr>
              <a:t>.</a:t>
            </a:r>
          </a:p>
          <a:p>
            <a:pPr lvl="0" fontAlgn="base"/>
            <a:endParaRPr lang="en-RW" sz="1800" dirty="0">
              <a:latin typeface="Times New Roman" panose="02020603050405020304" pitchFamily="18" charset="0"/>
              <a:cs typeface="Times New Roman" panose="02020603050405020304" pitchFamily="18" charset="0"/>
            </a:endParaRPr>
          </a:p>
          <a:p>
            <a:pPr lvl="0" fontAlgn="base"/>
            <a:endParaRPr lang="en-RW" sz="1800" dirty="0">
              <a:latin typeface="Times New Roman" panose="02020603050405020304" pitchFamily="18" charset="0"/>
              <a:cs typeface="Times New Roman" panose="02020603050405020304" pitchFamily="18" charset="0"/>
            </a:endParaRPr>
          </a:p>
          <a:p>
            <a:pPr marL="214313" indent="-214313" algn="just">
              <a:buSzPts val="1800"/>
              <a:buFont typeface="Noto Sans Symbols"/>
              <a:buChar char="✔"/>
            </a:pPr>
            <a:endParaRPr sz="1350" dirty="0"/>
          </a:p>
          <a:p>
            <a:pPr lvl="0" algn="just"/>
            <a:endParaRPr sz="1350" dirty="0">
              <a:solidFill>
                <a:schemeClr val="dk1"/>
              </a:solidFill>
            </a:endParaRPr>
          </a:p>
        </p:txBody>
      </p:sp>
      <p:pic>
        <p:nvPicPr>
          <p:cNvPr id="5" name="Google Shape;1282;p54">
            <a:extLst>
              <a:ext uri="{FF2B5EF4-FFF2-40B4-BE49-F238E27FC236}">
                <a16:creationId xmlns:a16="http://schemas.microsoft.com/office/drawing/2014/main" id="{CAE7286E-D7CB-BB67-4C34-DC94292750A5}"/>
              </a:ext>
            </a:extLst>
          </p:cNvPr>
          <p:cNvPicPr preferRelativeResize="0"/>
          <p:nvPr/>
        </p:nvPicPr>
        <p:blipFill>
          <a:blip r:embed="rId3">
            <a:alphaModFix/>
          </a:blip>
          <a:stretch>
            <a:fillRect/>
          </a:stretch>
        </p:blipFill>
        <p:spPr>
          <a:xfrm>
            <a:off x="351925" y="1236245"/>
            <a:ext cx="2932697" cy="2752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40"/>
          <p:cNvPicPr preferRelativeResize="0"/>
          <p:nvPr/>
        </p:nvPicPr>
        <p:blipFill rotWithShape="1">
          <a:blip r:embed="rId3">
            <a:alphaModFix/>
          </a:blip>
          <a:srcRect t="37566" b="38423"/>
          <a:stretch/>
        </p:blipFill>
        <p:spPr>
          <a:xfrm>
            <a:off x="3489730" y="3003414"/>
            <a:ext cx="4746753" cy="884046"/>
          </a:xfrm>
          <a:prstGeom prst="rect">
            <a:avLst/>
          </a:prstGeom>
          <a:noFill/>
          <a:ln>
            <a:noFill/>
          </a:ln>
        </p:spPr>
      </p:pic>
      <p:pic>
        <p:nvPicPr>
          <p:cNvPr id="210" name="Google Shape;210;p40" descr="A picture containing sitting, dark, table, large&#10;&#10;Description automatically generated"/>
          <p:cNvPicPr preferRelativeResize="0"/>
          <p:nvPr/>
        </p:nvPicPr>
        <p:blipFill rotWithShape="1">
          <a:blip r:embed="rId4">
            <a:alphaModFix/>
          </a:blip>
          <a:srcRect t="37515" b="37587"/>
          <a:stretch/>
        </p:blipFill>
        <p:spPr>
          <a:xfrm>
            <a:off x="3721808" y="1450533"/>
            <a:ext cx="4746753" cy="916719"/>
          </a:xfrm>
          <a:prstGeom prst="rect">
            <a:avLst/>
          </a:prstGeom>
          <a:noFill/>
          <a:ln>
            <a:noFill/>
          </a:ln>
        </p:spPr>
      </p:pic>
      <p:pic>
        <p:nvPicPr>
          <p:cNvPr id="211" name="Google Shape;211;p40"/>
          <p:cNvPicPr preferRelativeResize="0"/>
          <p:nvPr/>
        </p:nvPicPr>
        <p:blipFill rotWithShape="1">
          <a:blip r:embed="rId5">
            <a:alphaModFix/>
          </a:blip>
          <a:srcRect t="36021" b="41090"/>
          <a:stretch/>
        </p:blipFill>
        <p:spPr>
          <a:xfrm>
            <a:off x="3489737" y="2288637"/>
            <a:ext cx="4746753" cy="842736"/>
          </a:xfrm>
          <a:prstGeom prst="rect">
            <a:avLst/>
          </a:prstGeom>
          <a:noFill/>
          <a:ln>
            <a:noFill/>
          </a:ln>
        </p:spPr>
      </p:pic>
      <p:sp>
        <p:nvSpPr>
          <p:cNvPr id="212" name="Google Shape;212;p40"/>
          <p:cNvSpPr txBox="1">
            <a:spLocks noGrp="1"/>
          </p:cNvSpPr>
          <p:nvPr>
            <p:ph type="title"/>
          </p:nvPr>
        </p:nvSpPr>
        <p:spPr>
          <a:xfrm>
            <a:off x="80975" y="29580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oboto"/>
                <a:ea typeface="Roboto"/>
                <a:cs typeface="Roboto"/>
                <a:sym typeface="Roboto"/>
              </a:rPr>
              <a:t>Objectives</a:t>
            </a:r>
            <a:endParaRPr b="1">
              <a:latin typeface="Roboto"/>
              <a:ea typeface="Roboto"/>
              <a:cs typeface="Roboto"/>
              <a:sym typeface="Roboto"/>
            </a:endParaRPr>
          </a:p>
        </p:txBody>
      </p:sp>
      <p:sp>
        <p:nvSpPr>
          <p:cNvPr id="213" name="Google Shape;213;p40"/>
          <p:cNvSpPr txBox="1"/>
          <p:nvPr/>
        </p:nvSpPr>
        <p:spPr>
          <a:xfrm>
            <a:off x="525075" y="1054650"/>
            <a:ext cx="2894700" cy="2970014"/>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0"/>
              </a:spcAft>
              <a:buNone/>
            </a:pPr>
            <a:r>
              <a:rPr lang="en" b="1" dirty="0">
                <a:solidFill>
                  <a:schemeClr val="dk1"/>
                </a:solidFill>
                <a:latin typeface="Roboto"/>
                <a:ea typeface="Roboto"/>
                <a:cs typeface="Roboto"/>
                <a:sym typeface="Roboto"/>
              </a:rPr>
              <a:t>Main objective:</a:t>
            </a:r>
            <a:endParaRPr b="1" dirty="0">
              <a:solidFill>
                <a:schemeClr val="dk1"/>
              </a:solidFill>
              <a:latin typeface="Roboto"/>
              <a:ea typeface="Roboto"/>
              <a:cs typeface="Roboto"/>
              <a:sym typeface="Roboto"/>
            </a:endParaRPr>
          </a:p>
          <a:p>
            <a:pPr marL="0" lvl="0" indent="0" algn="just" rtl="0">
              <a:lnSpc>
                <a:spcPct val="150000"/>
              </a:lnSpc>
              <a:spcBef>
                <a:spcPts val="1200"/>
              </a:spcBef>
              <a:spcAft>
                <a:spcPts val="0"/>
              </a:spcAft>
              <a:buClr>
                <a:schemeClr val="dk1"/>
              </a:buClr>
              <a:buSzPts val="1100"/>
              <a:buFont typeface="Arial"/>
              <a:buNone/>
            </a:pPr>
            <a:r>
              <a:rPr lang="en-US" sz="1200" dirty="0">
                <a:solidFill>
                  <a:srgbClr val="000000"/>
                </a:solidFill>
                <a:effectLst/>
                <a:latin typeface="Roboto" panose="02000000000000000000" pitchFamily="2" charset="0"/>
                <a:ea typeface="Roboto" panose="02000000000000000000" pitchFamily="2" charset="0"/>
              </a:rPr>
              <a:t>is to develop an affordable IoT based Device that can support banana beer processors and users to determine  homemade beer quality  anytime and anywhere and create cloud data storage for future use and further analysis of the products.</a:t>
            </a:r>
            <a:r>
              <a:rPr lang="en-US" sz="1200" dirty="0">
                <a:effectLst/>
                <a:latin typeface="Roboto" panose="02000000000000000000" pitchFamily="2" charset="0"/>
                <a:ea typeface="Roboto" panose="02000000000000000000" pitchFamily="2" charset="0"/>
              </a:rPr>
              <a:t> </a:t>
            </a:r>
            <a:endParaRPr sz="1200" dirty="0">
              <a:solidFill>
                <a:schemeClr val="dk1"/>
              </a:solidFill>
              <a:latin typeface="Roboto" panose="02000000000000000000" pitchFamily="2" charset="0"/>
              <a:ea typeface="Roboto" panose="02000000000000000000" pitchFamily="2" charset="0"/>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sp>
        <p:nvSpPr>
          <p:cNvPr id="214" name="Google Shape;214;p40"/>
          <p:cNvSpPr txBox="1"/>
          <p:nvPr/>
        </p:nvSpPr>
        <p:spPr>
          <a:xfrm>
            <a:off x="3902734" y="914216"/>
            <a:ext cx="4588800" cy="3293179"/>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0"/>
              </a:spcAft>
              <a:buNone/>
            </a:pPr>
            <a:r>
              <a:rPr lang="en" sz="1600" b="1" dirty="0">
                <a:solidFill>
                  <a:schemeClr val="dk1"/>
                </a:solidFill>
                <a:latin typeface="Roboto"/>
                <a:ea typeface="Roboto"/>
                <a:cs typeface="Roboto"/>
                <a:sym typeface="Roboto"/>
              </a:rPr>
              <a:t>Specific objectives</a:t>
            </a:r>
            <a:endParaRPr sz="1600" b="1" dirty="0">
              <a:solidFill>
                <a:schemeClr val="dk1"/>
              </a:solidFill>
              <a:latin typeface="Roboto"/>
              <a:ea typeface="Roboto"/>
              <a:cs typeface="Roboto"/>
              <a:sym typeface="Roboto"/>
            </a:endParaRPr>
          </a:p>
          <a:p>
            <a:pPr algn="just">
              <a:spcBef>
                <a:spcPts val="1200"/>
              </a:spcBef>
              <a:buClr>
                <a:schemeClr val="dk1"/>
              </a:buClr>
              <a:buSzPts val="1100"/>
            </a:pPr>
            <a:r>
              <a:rPr lang="en" sz="1200" dirty="0">
                <a:solidFill>
                  <a:schemeClr val="dk1"/>
                </a:solidFill>
                <a:latin typeface="Roboto"/>
                <a:ea typeface="Roboto"/>
                <a:cs typeface="Roboto"/>
                <a:sym typeface="Roboto"/>
              </a:rPr>
              <a:t>SO1: To </a:t>
            </a:r>
            <a:r>
              <a:rPr lang="en-US" sz="1200" dirty="0">
                <a:effectLst/>
                <a:latin typeface="Roboto" panose="02000000000000000000" pitchFamily="2" charset="0"/>
                <a:ea typeface="Roboto" panose="02000000000000000000" pitchFamily="2" charset="0"/>
                <a:cs typeface="Times New Roman" panose="02020603050405020304" pitchFamily="18" charset="0"/>
              </a:rPr>
              <a:t>design and simulate an </a:t>
            </a:r>
            <a:r>
              <a:rPr lang="en-US" sz="1200" dirty="0" err="1">
                <a:effectLst/>
                <a:latin typeface="Roboto" panose="02000000000000000000" pitchFamily="2" charset="0"/>
                <a:ea typeface="Roboto" panose="02000000000000000000" pitchFamily="2" charset="0"/>
                <a:cs typeface="Times New Roman" panose="02020603050405020304" pitchFamily="18" charset="0"/>
              </a:rPr>
              <a:t>eLab</a:t>
            </a:r>
            <a:r>
              <a:rPr lang="en-US" sz="1200" dirty="0">
                <a:effectLst/>
                <a:latin typeface="Roboto" panose="02000000000000000000" pitchFamily="2" charset="0"/>
                <a:ea typeface="Roboto" panose="02000000000000000000" pitchFamily="2" charset="0"/>
                <a:cs typeface="Times New Roman" panose="02020603050405020304" pitchFamily="18" charset="0"/>
              </a:rPr>
              <a:t> Beers Quality Tester that can </a:t>
            </a:r>
            <a:r>
              <a:rPr lang="en-US" sz="1200" dirty="0" err="1">
                <a:effectLst/>
                <a:latin typeface="Roboto" panose="02000000000000000000" pitchFamily="2" charset="0"/>
                <a:ea typeface="Roboto" panose="02000000000000000000" pitchFamily="2" charset="0"/>
                <a:cs typeface="Times New Roman" panose="02020603050405020304" pitchFamily="18" charset="0"/>
              </a:rPr>
              <a:t>dectect</a:t>
            </a:r>
            <a:r>
              <a:rPr lang="en-US" sz="1200" dirty="0">
                <a:effectLst/>
                <a:latin typeface="Roboto" panose="02000000000000000000" pitchFamily="2" charset="0"/>
                <a:ea typeface="Roboto" panose="02000000000000000000" pitchFamily="2" charset="0"/>
                <a:cs typeface="Times New Roman" panose="02020603050405020304" pitchFamily="18" charset="0"/>
              </a:rPr>
              <a:t> and record banana beer ingredients </a:t>
            </a:r>
            <a:r>
              <a:rPr lang="en-RW" sz="1200" dirty="0">
                <a:latin typeface="Roboto" panose="02000000000000000000" pitchFamily="2" charset="0"/>
                <a:ea typeface="Roboto" panose="02000000000000000000" pitchFamily="2" charset="0"/>
                <a:cs typeface="Times New Roman" panose="02020603050405020304" pitchFamily="18" charset="0"/>
              </a:rPr>
              <a:t>and provide meaningful output</a:t>
            </a:r>
            <a:endParaRPr lang="en-US" sz="1200" dirty="0">
              <a:solidFill>
                <a:schemeClr val="dk1"/>
              </a:solidFill>
              <a:latin typeface="Roboto"/>
              <a:ea typeface="Roboto"/>
              <a:cs typeface="Roboto"/>
              <a:sym typeface="Roboto"/>
            </a:endParaRPr>
          </a:p>
          <a:p>
            <a:pPr algn="just">
              <a:spcBef>
                <a:spcPts val="1200"/>
              </a:spcBef>
            </a:pPr>
            <a:r>
              <a:rPr lang="en-US" sz="1200" dirty="0">
                <a:solidFill>
                  <a:schemeClr val="dk1"/>
                </a:solidFill>
                <a:latin typeface="Roboto"/>
                <a:ea typeface="Roboto"/>
                <a:cs typeface="Roboto"/>
                <a:sym typeface="Roboto"/>
              </a:rPr>
              <a:t>SO2: </a:t>
            </a:r>
            <a:r>
              <a:rPr lang="en-US" sz="1200" dirty="0">
                <a:effectLst/>
                <a:latin typeface="Roboto" panose="02000000000000000000" pitchFamily="2" charset="0"/>
                <a:ea typeface="Roboto" panose="02000000000000000000" pitchFamily="2" charset="0"/>
                <a:cs typeface="Times New Roman" panose="02020603050405020304" pitchFamily="18" charset="0"/>
              </a:rPr>
              <a:t>Easy retrieval and analysis of captured data as they can be sent to the cloud for visualization, analytics and future use in case needed.</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RW"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rtl="0">
              <a:lnSpc>
                <a:spcPct val="150000"/>
              </a:lnSpc>
              <a:spcBef>
                <a:spcPts val="1200"/>
              </a:spcBef>
              <a:spcAft>
                <a:spcPts val="0"/>
              </a:spcAft>
              <a:buClr>
                <a:schemeClr val="dk1"/>
              </a:buClr>
              <a:buSzPts val="1100"/>
              <a:buFont typeface="Arial"/>
              <a:buNone/>
            </a:pPr>
            <a:r>
              <a:rPr lang="en" sz="1200" dirty="0">
                <a:solidFill>
                  <a:schemeClr val="dk1"/>
                </a:solidFill>
                <a:latin typeface="Roboto"/>
                <a:ea typeface="Roboto"/>
                <a:cs typeface="Roboto"/>
                <a:sym typeface="Roboto"/>
              </a:rPr>
              <a:t>SO3: To validate the good operation of the prototyped end to end system in factories , </a:t>
            </a:r>
            <a:r>
              <a:rPr lang="en" sz="1200" dirty="0" err="1">
                <a:solidFill>
                  <a:schemeClr val="dk1"/>
                </a:solidFill>
                <a:latin typeface="Roboto"/>
                <a:ea typeface="Roboto"/>
                <a:cs typeface="Roboto"/>
                <a:sym typeface="Roboto"/>
              </a:rPr>
              <a:t>standar</a:t>
            </a:r>
            <a:r>
              <a:rPr lang="en-US" sz="1200" dirty="0">
                <a:solidFill>
                  <a:schemeClr val="dk1"/>
                </a:solidFill>
                <a:latin typeface="Roboto"/>
                <a:ea typeface="Roboto"/>
                <a:cs typeface="Roboto"/>
                <a:sym typeface="Roboto"/>
              </a:rPr>
              <a:t>d</a:t>
            </a:r>
            <a:r>
              <a:rPr lang="en" sz="1200" dirty="0" err="1">
                <a:solidFill>
                  <a:schemeClr val="dk1"/>
                </a:solidFill>
                <a:latin typeface="Roboto"/>
                <a:ea typeface="Roboto"/>
                <a:cs typeface="Roboto"/>
                <a:sym typeface="Roboto"/>
              </a:rPr>
              <a:t>isation</a:t>
            </a:r>
            <a:r>
              <a:rPr lang="en" sz="1200" dirty="0">
                <a:solidFill>
                  <a:schemeClr val="dk1"/>
                </a:solidFill>
                <a:latin typeface="Roboto"/>
                <a:ea typeface="Roboto"/>
                <a:cs typeface="Roboto"/>
                <a:sym typeface="Roboto"/>
              </a:rPr>
              <a:t> and health entities.</a:t>
            </a:r>
            <a:endParaRPr sz="1200" dirty="0">
              <a:solidFill>
                <a:schemeClr val="dk1"/>
              </a:solidFill>
              <a:latin typeface="Roboto"/>
              <a:ea typeface="Roboto"/>
              <a:cs typeface="Roboto"/>
              <a:sym typeface="Roboto"/>
            </a:endParaRPr>
          </a:p>
          <a:p>
            <a:pPr marL="0" lvl="0" indent="0" algn="l" rtl="0">
              <a:spcBef>
                <a:spcPts val="1200"/>
              </a:spcBef>
              <a:spcAft>
                <a:spcPts val="0"/>
              </a:spcAft>
              <a:buNone/>
            </a:pPr>
            <a:endParaRPr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1"/>
          <p:cNvSpPr/>
          <p:nvPr/>
        </p:nvSpPr>
        <p:spPr>
          <a:xfrm>
            <a:off x="3951093" y="917927"/>
            <a:ext cx="4693470" cy="646719"/>
          </a:xfrm>
          <a:custGeom>
            <a:avLst/>
            <a:gdLst/>
            <a:ahLst/>
            <a:cxnLst/>
            <a:rect l="l" t="t" r="r" b="b"/>
            <a:pathLst>
              <a:path w="143652" h="19066" extrusionOk="0">
                <a:moveTo>
                  <a:pt x="9533" y="1"/>
                </a:moveTo>
                <a:cubicBezTo>
                  <a:pt x="4276" y="1"/>
                  <a:pt x="1" y="4276"/>
                  <a:pt x="1" y="9533"/>
                </a:cubicBezTo>
                <a:cubicBezTo>
                  <a:pt x="1" y="14758"/>
                  <a:pt x="4276" y="19065"/>
                  <a:pt x="9533" y="19065"/>
                </a:cubicBezTo>
                <a:lnTo>
                  <a:pt x="134119" y="19065"/>
                </a:lnTo>
                <a:cubicBezTo>
                  <a:pt x="139345" y="19065"/>
                  <a:pt x="143652" y="14758"/>
                  <a:pt x="143652" y="9533"/>
                </a:cubicBezTo>
                <a:cubicBezTo>
                  <a:pt x="143652" y="4276"/>
                  <a:pt x="139345" y="1"/>
                  <a:pt x="13411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1"/>
          <p:cNvSpPr/>
          <p:nvPr/>
        </p:nvSpPr>
        <p:spPr>
          <a:xfrm>
            <a:off x="3975740" y="929296"/>
            <a:ext cx="622934" cy="623979"/>
          </a:xfrm>
          <a:custGeom>
            <a:avLst/>
            <a:gdLst/>
            <a:ahLst/>
            <a:cxnLst/>
            <a:rect l="l" t="t" r="r" b="b"/>
            <a:pathLst>
              <a:path w="19066" h="19098" extrusionOk="0">
                <a:moveTo>
                  <a:pt x="9533" y="1"/>
                </a:moveTo>
                <a:cubicBezTo>
                  <a:pt x="4276" y="1"/>
                  <a:pt x="1" y="4276"/>
                  <a:pt x="1" y="9565"/>
                </a:cubicBezTo>
                <a:cubicBezTo>
                  <a:pt x="1" y="14822"/>
                  <a:pt x="4276" y="19097"/>
                  <a:pt x="9533" y="19097"/>
                </a:cubicBezTo>
                <a:cubicBezTo>
                  <a:pt x="14790" y="19097"/>
                  <a:pt x="19065" y="14822"/>
                  <a:pt x="19065" y="9565"/>
                </a:cubicBezTo>
                <a:cubicBezTo>
                  <a:pt x="19065" y="4276"/>
                  <a:pt x="14790" y="1"/>
                  <a:pt x="9533" y="1"/>
                </a:cubicBezTo>
                <a:close/>
              </a:path>
            </a:pathLst>
          </a:custGeom>
          <a:solidFill>
            <a:srgbClr val="CACAC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rgbClr val="FFFFFF"/>
                </a:solidFill>
                <a:latin typeface="Fira Sans"/>
                <a:ea typeface="Fira Sans"/>
                <a:cs typeface="Fira Sans"/>
                <a:sym typeface="Fira Sans"/>
              </a:rPr>
              <a:t>1</a:t>
            </a:r>
            <a:endParaRPr sz="2500" dirty="0">
              <a:solidFill>
                <a:srgbClr val="FFFFFF"/>
              </a:solidFill>
              <a:latin typeface="Fira Sans"/>
              <a:ea typeface="Fira Sans"/>
              <a:cs typeface="Fira Sans"/>
              <a:sym typeface="Fira Sans"/>
            </a:endParaRPr>
          </a:p>
        </p:txBody>
      </p:sp>
      <p:sp>
        <p:nvSpPr>
          <p:cNvPr id="229" name="Google Shape;229;p41"/>
          <p:cNvSpPr/>
          <p:nvPr/>
        </p:nvSpPr>
        <p:spPr>
          <a:xfrm>
            <a:off x="3976265" y="926844"/>
            <a:ext cx="645674" cy="646719"/>
          </a:xfrm>
          <a:custGeom>
            <a:avLst/>
            <a:gdLst/>
            <a:ahLst/>
            <a:cxnLst/>
            <a:rect l="l" t="t" r="r" b="b"/>
            <a:pathLst>
              <a:path w="19762" h="19794" extrusionOk="0">
                <a:moveTo>
                  <a:pt x="9881" y="697"/>
                </a:moveTo>
                <a:cubicBezTo>
                  <a:pt x="14948" y="697"/>
                  <a:pt x="19065" y="4846"/>
                  <a:pt x="19065" y="9913"/>
                </a:cubicBezTo>
                <a:cubicBezTo>
                  <a:pt x="19065" y="14980"/>
                  <a:pt x="14948" y="19097"/>
                  <a:pt x="9881" y="19097"/>
                </a:cubicBezTo>
                <a:cubicBezTo>
                  <a:pt x="4814" y="19097"/>
                  <a:pt x="697" y="14980"/>
                  <a:pt x="697" y="9913"/>
                </a:cubicBezTo>
                <a:cubicBezTo>
                  <a:pt x="697" y="4846"/>
                  <a:pt x="4814" y="697"/>
                  <a:pt x="9881" y="697"/>
                </a:cubicBezTo>
                <a:close/>
                <a:moveTo>
                  <a:pt x="9881" y="1"/>
                </a:moveTo>
                <a:cubicBezTo>
                  <a:pt x="7252" y="1"/>
                  <a:pt x="4751" y="1046"/>
                  <a:pt x="2882" y="2914"/>
                </a:cubicBezTo>
                <a:cubicBezTo>
                  <a:pt x="1014" y="4783"/>
                  <a:pt x="0" y="7253"/>
                  <a:pt x="0" y="9913"/>
                </a:cubicBezTo>
                <a:cubicBezTo>
                  <a:pt x="0" y="12541"/>
                  <a:pt x="1014" y="15043"/>
                  <a:pt x="2882" y="16912"/>
                </a:cubicBezTo>
                <a:cubicBezTo>
                  <a:pt x="4751" y="18780"/>
                  <a:pt x="7252" y="19794"/>
                  <a:pt x="9881" y="19794"/>
                </a:cubicBezTo>
                <a:cubicBezTo>
                  <a:pt x="12541" y="19794"/>
                  <a:pt x="15011" y="18780"/>
                  <a:pt x="16880" y="16912"/>
                </a:cubicBezTo>
                <a:cubicBezTo>
                  <a:pt x="18748" y="15043"/>
                  <a:pt x="19762" y="12541"/>
                  <a:pt x="19762" y="9913"/>
                </a:cubicBezTo>
                <a:cubicBezTo>
                  <a:pt x="19762" y="7253"/>
                  <a:pt x="18748" y="4783"/>
                  <a:pt x="16880" y="2914"/>
                </a:cubicBezTo>
                <a:cubicBezTo>
                  <a:pt x="15011" y="1046"/>
                  <a:pt x="12541" y="1"/>
                  <a:pt x="9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1"/>
          <p:cNvSpPr/>
          <p:nvPr/>
        </p:nvSpPr>
        <p:spPr>
          <a:xfrm>
            <a:off x="3976790" y="926830"/>
            <a:ext cx="645674" cy="646719"/>
          </a:xfrm>
          <a:custGeom>
            <a:avLst/>
            <a:gdLst/>
            <a:ahLst/>
            <a:cxnLst/>
            <a:rect l="l" t="t" r="r" b="b"/>
            <a:pathLst>
              <a:path w="19762" h="19794" extrusionOk="0">
                <a:moveTo>
                  <a:pt x="9881" y="697"/>
                </a:moveTo>
                <a:cubicBezTo>
                  <a:pt x="14948" y="697"/>
                  <a:pt x="19065" y="4846"/>
                  <a:pt x="19065" y="9913"/>
                </a:cubicBezTo>
                <a:cubicBezTo>
                  <a:pt x="19065" y="14980"/>
                  <a:pt x="14948" y="19097"/>
                  <a:pt x="9881" y="19097"/>
                </a:cubicBezTo>
                <a:cubicBezTo>
                  <a:pt x="4814" y="19097"/>
                  <a:pt x="697" y="14980"/>
                  <a:pt x="697" y="9913"/>
                </a:cubicBezTo>
                <a:cubicBezTo>
                  <a:pt x="697" y="4846"/>
                  <a:pt x="4814" y="697"/>
                  <a:pt x="9881" y="697"/>
                </a:cubicBezTo>
                <a:close/>
                <a:moveTo>
                  <a:pt x="9881" y="1"/>
                </a:moveTo>
                <a:cubicBezTo>
                  <a:pt x="7252" y="1"/>
                  <a:pt x="4751" y="1046"/>
                  <a:pt x="2882" y="2914"/>
                </a:cubicBezTo>
                <a:cubicBezTo>
                  <a:pt x="1014" y="4783"/>
                  <a:pt x="0" y="7253"/>
                  <a:pt x="0" y="9913"/>
                </a:cubicBezTo>
                <a:cubicBezTo>
                  <a:pt x="0" y="12541"/>
                  <a:pt x="1014" y="15043"/>
                  <a:pt x="2882" y="16912"/>
                </a:cubicBezTo>
                <a:cubicBezTo>
                  <a:pt x="4751" y="18780"/>
                  <a:pt x="7252" y="19794"/>
                  <a:pt x="9881" y="19794"/>
                </a:cubicBezTo>
                <a:cubicBezTo>
                  <a:pt x="12541" y="19794"/>
                  <a:pt x="15011" y="18780"/>
                  <a:pt x="16880" y="16912"/>
                </a:cubicBezTo>
                <a:cubicBezTo>
                  <a:pt x="18748" y="15043"/>
                  <a:pt x="19762" y="12541"/>
                  <a:pt x="19762" y="9913"/>
                </a:cubicBezTo>
                <a:cubicBezTo>
                  <a:pt x="19762" y="7253"/>
                  <a:pt x="18748" y="4783"/>
                  <a:pt x="16880" y="2914"/>
                </a:cubicBezTo>
                <a:cubicBezTo>
                  <a:pt x="15011" y="1046"/>
                  <a:pt x="12541" y="1"/>
                  <a:pt x="9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1"/>
          <p:cNvSpPr/>
          <p:nvPr/>
        </p:nvSpPr>
        <p:spPr>
          <a:xfrm>
            <a:off x="3987635" y="2520282"/>
            <a:ext cx="4693470" cy="622934"/>
          </a:xfrm>
          <a:custGeom>
            <a:avLst/>
            <a:gdLst/>
            <a:ahLst/>
            <a:cxnLst/>
            <a:rect l="l" t="t" r="r" b="b"/>
            <a:pathLst>
              <a:path w="143652" h="19066" extrusionOk="0">
                <a:moveTo>
                  <a:pt x="9533" y="1"/>
                </a:moveTo>
                <a:cubicBezTo>
                  <a:pt x="4276" y="1"/>
                  <a:pt x="1" y="4276"/>
                  <a:pt x="1" y="9533"/>
                </a:cubicBezTo>
                <a:cubicBezTo>
                  <a:pt x="1" y="14758"/>
                  <a:pt x="4276" y="19065"/>
                  <a:pt x="9533" y="19065"/>
                </a:cubicBezTo>
                <a:lnTo>
                  <a:pt x="134119" y="19065"/>
                </a:lnTo>
                <a:cubicBezTo>
                  <a:pt x="139345" y="19065"/>
                  <a:pt x="143652" y="14790"/>
                  <a:pt x="143652" y="9533"/>
                </a:cubicBezTo>
                <a:cubicBezTo>
                  <a:pt x="143652" y="4276"/>
                  <a:pt x="139345" y="1"/>
                  <a:pt x="134119"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1"/>
          <p:cNvSpPr/>
          <p:nvPr/>
        </p:nvSpPr>
        <p:spPr>
          <a:xfrm>
            <a:off x="3987635" y="2519237"/>
            <a:ext cx="622934" cy="623979"/>
          </a:xfrm>
          <a:custGeom>
            <a:avLst/>
            <a:gdLst/>
            <a:ahLst/>
            <a:cxnLst/>
            <a:rect l="l" t="t" r="r" b="b"/>
            <a:pathLst>
              <a:path w="19066" h="19098" extrusionOk="0">
                <a:moveTo>
                  <a:pt x="9533" y="1"/>
                </a:moveTo>
                <a:cubicBezTo>
                  <a:pt x="4276" y="1"/>
                  <a:pt x="1" y="4276"/>
                  <a:pt x="1" y="9565"/>
                </a:cubicBezTo>
                <a:cubicBezTo>
                  <a:pt x="1" y="14822"/>
                  <a:pt x="4276" y="19097"/>
                  <a:pt x="9533" y="19097"/>
                </a:cubicBezTo>
                <a:cubicBezTo>
                  <a:pt x="14790" y="19097"/>
                  <a:pt x="19065" y="14822"/>
                  <a:pt x="19065" y="9565"/>
                </a:cubicBezTo>
                <a:cubicBezTo>
                  <a:pt x="19065" y="4276"/>
                  <a:pt x="14790" y="1"/>
                  <a:pt x="9533" y="1"/>
                </a:cubicBezTo>
                <a:close/>
              </a:path>
            </a:pathLst>
          </a:custGeom>
          <a:solidFill>
            <a:srgbClr val="F2A36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a:ea typeface="Fira Sans"/>
                <a:cs typeface="Fira Sans"/>
                <a:sym typeface="Fira Sans"/>
              </a:rPr>
              <a:t>2</a:t>
            </a:r>
            <a:endParaRPr sz="2500">
              <a:solidFill>
                <a:srgbClr val="FFFFFF"/>
              </a:solidFill>
              <a:latin typeface="Fira Sans"/>
              <a:ea typeface="Fira Sans"/>
              <a:cs typeface="Fira Sans"/>
              <a:sym typeface="Fira Sans"/>
            </a:endParaRPr>
          </a:p>
        </p:txBody>
      </p:sp>
      <p:sp>
        <p:nvSpPr>
          <p:cNvPr id="233" name="Google Shape;233;p41"/>
          <p:cNvSpPr/>
          <p:nvPr/>
        </p:nvSpPr>
        <p:spPr>
          <a:xfrm>
            <a:off x="3976265" y="2508912"/>
            <a:ext cx="645674" cy="645674"/>
          </a:xfrm>
          <a:custGeom>
            <a:avLst/>
            <a:gdLst/>
            <a:ahLst/>
            <a:cxnLst/>
            <a:rect l="l" t="t" r="r" b="b"/>
            <a:pathLst>
              <a:path w="19762" h="19762" extrusionOk="0">
                <a:moveTo>
                  <a:pt x="9881" y="697"/>
                </a:moveTo>
                <a:cubicBezTo>
                  <a:pt x="14948" y="697"/>
                  <a:pt x="19065" y="4814"/>
                  <a:pt x="19065" y="9881"/>
                </a:cubicBezTo>
                <a:cubicBezTo>
                  <a:pt x="19065" y="14948"/>
                  <a:pt x="14948" y="19065"/>
                  <a:pt x="9881" y="19065"/>
                </a:cubicBezTo>
                <a:cubicBezTo>
                  <a:pt x="4814" y="19065"/>
                  <a:pt x="697" y="14948"/>
                  <a:pt x="697" y="9881"/>
                </a:cubicBezTo>
                <a:cubicBezTo>
                  <a:pt x="697" y="4814"/>
                  <a:pt x="4814" y="697"/>
                  <a:pt x="9881" y="697"/>
                </a:cubicBezTo>
                <a:close/>
                <a:moveTo>
                  <a:pt x="9881" y="0"/>
                </a:moveTo>
                <a:cubicBezTo>
                  <a:pt x="7252" y="0"/>
                  <a:pt x="4751" y="1014"/>
                  <a:pt x="2882" y="2882"/>
                </a:cubicBezTo>
                <a:cubicBezTo>
                  <a:pt x="1014" y="4751"/>
                  <a:pt x="0" y="7221"/>
                  <a:pt x="0" y="9881"/>
                </a:cubicBezTo>
                <a:cubicBezTo>
                  <a:pt x="0" y="12510"/>
                  <a:pt x="1014" y="15011"/>
                  <a:pt x="2882" y="16880"/>
                </a:cubicBezTo>
                <a:cubicBezTo>
                  <a:pt x="4751" y="18748"/>
                  <a:pt x="7252" y="19762"/>
                  <a:pt x="9881" y="19762"/>
                </a:cubicBezTo>
                <a:cubicBezTo>
                  <a:pt x="12541" y="19762"/>
                  <a:pt x="15011" y="18748"/>
                  <a:pt x="16880" y="16880"/>
                </a:cubicBezTo>
                <a:cubicBezTo>
                  <a:pt x="18748" y="15011"/>
                  <a:pt x="19762" y="12510"/>
                  <a:pt x="19762" y="9881"/>
                </a:cubicBezTo>
                <a:cubicBezTo>
                  <a:pt x="19762" y="7221"/>
                  <a:pt x="18748" y="4751"/>
                  <a:pt x="16880" y="2882"/>
                </a:cubicBezTo>
                <a:cubicBezTo>
                  <a:pt x="15011" y="1014"/>
                  <a:pt x="12541" y="0"/>
                  <a:pt x="9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1"/>
          <p:cNvSpPr/>
          <p:nvPr/>
        </p:nvSpPr>
        <p:spPr>
          <a:xfrm>
            <a:off x="3987635" y="4101304"/>
            <a:ext cx="4693470" cy="622934"/>
          </a:xfrm>
          <a:custGeom>
            <a:avLst/>
            <a:gdLst/>
            <a:ahLst/>
            <a:cxnLst/>
            <a:rect l="l" t="t" r="r" b="b"/>
            <a:pathLst>
              <a:path w="143652" h="19066" extrusionOk="0">
                <a:moveTo>
                  <a:pt x="9533" y="1"/>
                </a:moveTo>
                <a:cubicBezTo>
                  <a:pt x="4276" y="1"/>
                  <a:pt x="1" y="4308"/>
                  <a:pt x="1" y="9533"/>
                </a:cubicBezTo>
                <a:cubicBezTo>
                  <a:pt x="1" y="14790"/>
                  <a:pt x="4276" y="19065"/>
                  <a:pt x="9533" y="19065"/>
                </a:cubicBezTo>
                <a:lnTo>
                  <a:pt x="134119" y="19065"/>
                </a:lnTo>
                <a:cubicBezTo>
                  <a:pt x="139345" y="19065"/>
                  <a:pt x="143652" y="14790"/>
                  <a:pt x="143652" y="9533"/>
                </a:cubicBezTo>
                <a:cubicBezTo>
                  <a:pt x="143652" y="4308"/>
                  <a:pt x="139345" y="1"/>
                  <a:pt x="134119"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1"/>
          <p:cNvSpPr/>
          <p:nvPr/>
        </p:nvSpPr>
        <p:spPr>
          <a:xfrm>
            <a:off x="3987635" y="4101304"/>
            <a:ext cx="622934" cy="623979"/>
          </a:xfrm>
          <a:custGeom>
            <a:avLst/>
            <a:gdLst/>
            <a:ahLst/>
            <a:cxnLst/>
            <a:rect l="l" t="t" r="r" b="b"/>
            <a:pathLst>
              <a:path w="19066" h="19098" extrusionOk="0">
                <a:moveTo>
                  <a:pt x="9533" y="1"/>
                </a:moveTo>
                <a:cubicBezTo>
                  <a:pt x="4276" y="1"/>
                  <a:pt x="1" y="4276"/>
                  <a:pt x="1" y="9533"/>
                </a:cubicBezTo>
                <a:cubicBezTo>
                  <a:pt x="1" y="14822"/>
                  <a:pt x="4276" y="19097"/>
                  <a:pt x="9533" y="19097"/>
                </a:cubicBezTo>
                <a:cubicBezTo>
                  <a:pt x="14790" y="19097"/>
                  <a:pt x="19065" y="14822"/>
                  <a:pt x="19065" y="9533"/>
                </a:cubicBezTo>
                <a:cubicBezTo>
                  <a:pt x="19065" y="4276"/>
                  <a:pt x="14790" y="1"/>
                  <a:pt x="9533" y="1"/>
                </a:cubicBezTo>
                <a:close/>
              </a:path>
            </a:pathLst>
          </a:custGeom>
          <a:solidFill>
            <a:srgbClr val="26224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a:ea typeface="Fira Sans"/>
                <a:cs typeface="Fira Sans"/>
                <a:sym typeface="Fira Sans"/>
              </a:rPr>
              <a:t>3</a:t>
            </a:r>
            <a:endParaRPr sz="2500">
              <a:solidFill>
                <a:srgbClr val="FFFFFF"/>
              </a:solidFill>
              <a:latin typeface="Fira Sans"/>
              <a:ea typeface="Fira Sans"/>
              <a:cs typeface="Fira Sans"/>
              <a:sym typeface="Fira Sans"/>
            </a:endParaRPr>
          </a:p>
        </p:txBody>
      </p:sp>
      <p:sp>
        <p:nvSpPr>
          <p:cNvPr id="236" name="Google Shape;236;p41"/>
          <p:cNvSpPr/>
          <p:nvPr/>
        </p:nvSpPr>
        <p:spPr>
          <a:xfrm>
            <a:off x="3976265" y="4089934"/>
            <a:ext cx="645674" cy="646719"/>
          </a:xfrm>
          <a:custGeom>
            <a:avLst/>
            <a:gdLst/>
            <a:ahLst/>
            <a:cxnLst/>
            <a:rect l="l" t="t" r="r" b="b"/>
            <a:pathLst>
              <a:path w="19762" h="19794" extrusionOk="0">
                <a:moveTo>
                  <a:pt x="9881" y="697"/>
                </a:moveTo>
                <a:cubicBezTo>
                  <a:pt x="14948" y="697"/>
                  <a:pt x="19065" y="4814"/>
                  <a:pt x="19065" y="9881"/>
                </a:cubicBezTo>
                <a:cubicBezTo>
                  <a:pt x="19065" y="14948"/>
                  <a:pt x="14948" y="19097"/>
                  <a:pt x="9881" y="19097"/>
                </a:cubicBezTo>
                <a:cubicBezTo>
                  <a:pt x="4814" y="19097"/>
                  <a:pt x="697" y="14948"/>
                  <a:pt x="697" y="9881"/>
                </a:cubicBezTo>
                <a:cubicBezTo>
                  <a:pt x="697" y="4814"/>
                  <a:pt x="4814" y="697"/>
                  <a:pt x="9881" y="697"/>
                </a:cubicBezTo>
                <a:close/>
                <a:moveTo>
                  <a:pt x="9881" y="0"/>
                </a:moveTo>
                <a:cubicBezTo>
                  <a:pt x="7252" y="0"/>
                  <a:pt x="4751" y="1014"/>
                  <a:pt x="2882" y="2882"/>
                </a:cubicBezTo>
                <a:cubicBezTo>
                  <a:pt x="1014" y="4751"/>
                  <a:pt x="0" y="7253"/>
                  <a:pt x="0" y="9881"/>
                </a:cubicBezTo>
                <a:cubicBezTo>
                  <a:pt x="0" y="12541"/>
                  <a:pt x="1014" y="15011"/>
                  <a:pt x="2882" y="16880"/>
                </a:cubicBezTo>
                <a:cubicBezTo>
                  <a:pt x="4751" y="18748"/>
                  <a:pt x="7252" y="19793"/>
                  <a:pt x="9881" y="19793"/>
                </a:cubicBezTo>
                <a:cubicBezTo>
                  <a:pt x="12541" y="19793"/>
                  <a:pt x="15011" y="18748"/>
                  <a:pt x="16880" y="16880"/>
                </a:cubicBezTo>
                <a:cubicBezTo>
                  <a:pt x="18748" y="15011"/>
                  <a:pt x="19762" y="12541"/>
                  <a:pt x="19762" y="9881"/>
                </a:cubicBezTo>
                <a:cubicBezTo>
                  <a:pt x="19762" y="7253"/>
                  <a:pt x="18748" y="4751"/>
                  <a:pt x="16880" y="2882"/>
                </a:cubicBezTo>
                <a:cubicBezTo>
                  <a:pt x="15011" y="1014"/>
                  <a:pt x="12541" y="0"/>
                  <a:pt x="9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1"/>
          <p:cNvSpPr/>
          <p:nvPr/>
        </p:nvSpPr>
        <p:spPr>
          <a:xfrm>
            <a:off x="2878436" y="2263672"/>
            <a:ext cx="133500" cy="133533"/>
          </a:xfrm>
          <a:custGeom>
            <a:avLst/>
            <a:gdLst/>
            <a:ahLst/>
            <a:cxnLst/>
            <a:rect l="l" t="t" r="r" b="b"/>
            <a:pathLst>
              <a:path w="4086" h="4087" extrusionOk="0">
                <a:moveTo>
                  <a:pt x="2027" y="1"/>
                </a:moveTo>
                <a:cubicBezTo>
                  <a:pt x="919" y="1"/>
                  <a:pt x="0" y="919"/>
                  <a:pt x="0" y="2028"/>
                </a:cubicBezTo>
                <a:cubicBezTo>
                  <a:pt x="0" y="3168"/>
                  <a:pt x="919" y="4086"/>
                  <a:pt x="2027" y="4086"/>
                </a:cubicBezTo>
                <a:cubicBezTo>
                  <a:pt x="3167" y="4086"/>
                  <a:pt x="4086" y="3168"/>
                  <a:pt x="4086" y="2028"/>
                </a:cubicBezTo>
                <a:cubicBezTo>
                  <a:pt x="4086" y="919"/>
                  <a:pt x="3167" y="1"/>
                  <a:pt x="2027" y="1"/>
                </a:cubicBezTo>
                <a:close/>
              </a:path>
            </a:pathLst>
          </a:custGeom>
          <a:solidFill>
            <a:srgbClr val="CACA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1"/>
          <p:cNvSpPr/>
          <p:nvPr/>
        </p:nvSpPr>
        <p:spPr>
          <a:xfrm>
            <a:off x="2878436" y="2764476"/>
            <a:ext cx="133500" cy="133500"/>
          </a:xfrm>
          <a:custGeom>
            <a:avLst/>
            <a:gdLst/>
            <a:ahLst/>
            <a:cxnLst/>
            <a:rect l="l" t="t" r="r" b="b"/>
            <a:pathLst>
              <a:path w="4086" h="4086" extrusionOk="0">
                <a:moveTo>
                  <a:pt x="2027" y="1"/>
                </a:moveTo>
                <a:cubicBezTo>
                  <a:pt x="919" y="1"/>
                  <a:pt x="0" y="919"/>
                  <a:pt x="0" y="2059"/>
                </a:cubicBezTo>
                <a:cubicBezTo>
                  <a:pt x="0" y="3167"/>
                  <a:pt x="919" y="4086"/>
                  <a:pt x="2027" y="4086"/>
                </a:cubicBezTo>
                <a:cubicBezTo>
                  <a:pt x="3167" y="4086"/>
                  <a:pt x="4086" y="3167"/>
                  <a:pt x="4086" y="2059"/>
                </a:cubicBezTo>
                <a:cubicBezTo>
                  <a:pt x="4086" y="919"/>
                  <a:pt x="3167" y="1"/>
                  <a:pt x="2027" y="1"/>
                </a:cubicBezTo>
                <a:close/>
              </a:path>
            </a:pathLst>
          </a:custGeom>
          <a:solidFill>
            <a:srgbClr val="CACA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1"/>
          <p:cNvSpPr/>
          <p:nvPr/>
        </p:nvSpPr>
        <p:spPr>
          <a:xfrm>
            <a:off x="2878436" y="3266293"/>
            <a:ext cx="133500" cy="133533"/>
          </a:xfrm>
          <a:custGeom>
            <a:avLst/>
            <a:gdLst/>
            <a:ahLst/>
            <a:cxnLst/>
            <a:rect l="l" t="t" r="r" b="b"/>
            <a:pathLst>
              <a:path w="4086" h="4087" extrusionOk="0">
                <a:moveTo>
                  <a:pt x="2027" y="1"/>
                </a:moveTo>
                <a:cubicBezTo>
                  <a:pt x="919" y="1"/>
                  <a:pt x="0" y="919"/>
                  <a:pt x="0" y="2028"/>
                </a:cubicBezTo>
                <a:cubicBezTo>
                  <a:pt x="0" y="3168"/>
                  <a:pt x="919" y="4086"/>
                  <a:pt x="2027" y="4086"/>
                </a:cubicBezTo>
                <a:cubicBezTo>
                  <a:pt x="3167" y="4086"/>
                  <a:pt x="4086" y="3168"/>
                  <a:pt x="4086" y="2028"/>
                </a:cubicBezTo>
                <a:cubicBezTo>
                  <a:pt x="4086" y="919"/>
                  <a:pt x="3167" y="1"/>
                  <a:pt x="2027" y="1"/>
                </a:cubicBezTo>
                <a:close/>
              </a:path>
            </a:pathLst>
          </a:custGeom>
          <a:solidFill>
            <a:srgbClr val="CACA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1"/>
          <p:cNvSpPr/>
          <p:nvPr/>
        </p:nvSpPr>
        <p:spPr>
          <a:xfrm>
            <a:off x="2944663" y="1458687"/>
            <a:ext cx="943680" cy="877453"/>
          </a:xfrm>
          <a:custGeom>
            <a:avLst/>
            <a:gdLst/>
            <a:ahLst/>
            <a:cxnLst/>
            <a:rect l="l" t="t" r="r" b="b"/>
            <a:pathLst>
              <a:path w="28883" h="26856" extrusionOk="0">
                <a:moveTo>
                  <a:pt x="28661" y="0"/>
                </a:moveTo>
                <a:lnTo>
                  <a:pt x="10514" y="26507"/>
                </a:lnTo>
                <a:lnTo>
                  <a:pt x="0" y="26507"/>
                </a:lnTo>
                <a:lnTo>
                  <a:pt x="0" y="26856"/>
                </a:lnTo>
                <a:lnTo>
                  <a:pt x="10609" y="26856"/>
                </a:lnTo>
                <a:lnTo>
                  <a:pt x="28882" y="285"/>
                </a:lnTo>
                <a:lnTo>
                  <a:pt x="2866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1"/>
          <p:cNvSpPr/>
          <p:nvPr/>
        </p:nvSpPr>
        <p:spPr>
          <a:xfrm>
            <a:off x="2944663" y="3327358"/>
            <a:ext cx="943680" cy="877453"/>
          </a:xfrm>
          <a:custGeom>
            <a:avLst/>
            <a:gdLst/>
            <a:ahLst/>
            <a:cxnLst/>
            <a:rect l="l" t="t" r="r" b="b"/>
            <a:pathLst>
              <a:path w="28883" h="26856" extrusionOk="0">
                <a:moveTo>
                  <a:pt x="0" y="0"/>
                </a:moveTo>
                <a:lnTo>
                  <a:pt x="0" y="349"/>
                </a:lnTo>
                <a:lnTo>
                  <a:pt x="10514" y="349"/>
                </a:lnTo>
                <a:lnTo>
                  <a:pt x="28661" y="26856"/>
                </a:lnTo>
                <a:lnTo>
                  <a:pt x="28882" y="26539"/>
                </a:lnTo>
                <a:lnTo>
                  <a:pt x="10673" y="32"/>
                </a:lnTo>
                <a:lnTo>
                  <a:pt x="1060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1"/>
          <p:cNvSpPr/>
          <p:nvPr/>
        </p:nvSpPr>
        <p:spPr>
          <a:xfrm>
            <a:off x="2944663" y="2825509"/>
            <a:ext cx="939530" cy="12448"/>
          </a:xfrm>
          <a:custGeom>
            <a:avLst/>
            <a:gdLst/>
            <a:ahLst/>
            <a:cxnLst/>
            <a:rect l="l" t="t" r="r" b="b"/>
            <a:pathLst>
              <a:path w="28756" h="381" extrusionOk="0">
                <a:moveTo>
                  <a:pt x="0" y="1"/>
                </a:moveTo>
                <a:lnTo>
                  <a:pt x="0" y="381"/>
                </a:lnTo>
                <a:lnTo>
                  <a:pt x="28756" y="381"/>
                </a:lnTo>
                <a:lnTo>
                  <a:pt x="28756"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1"/>
          <p:cNvSpPr txBox="1"/>
          <p:nvPr/>
        </p:nvSpPr>
        <p:spPr>
          <a:xfrm>
            <a:off x="4598674" y="820253"/>
            <a:ext cx="3934806" cy="1085638"/>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1200" dirty="0"/>
          </a:p>
          <a:p>
            <a:r>
              <a:rPr lang="en" sz="1200" dirty="0">
                <a:solidFill>
                  <a:schemeClr val="bg1"/>
                </a:solidFill>
                <a:latin typeface="Arial" panose="020B0604020202020204" pitchFamily="34" charset="0"/>
                <a:cs typeface="Arial" panose="020B0604020202020204" pitchFamily="34" charset="0"/>
              </a:rPr>
              <a:t>The general hypothesis of this study is to show how </a:t>
            </a:r>
            <a:r>
              <a:rPr lang="en-US" sz="1200" dirty="0">
                <a:solidFill>
                  <a:schemeClr val="bg1"/>
                </a:solidFill>
                <a:effectLst/>
                <a:latin typeface="Arial" panose="020B0604020202020204" pitchFamily="34" charset="0"/>
                <a:ea typeface="Calibri" panose="020F0502020204030204" pitchFamily="34" charset="0"/>
                <a:cs typeface="Arial" panose="020B0604020202020204" pitchFamily="34" charset="0"/>
              </a:rPr>
              <a:t>the current IoT sensing technologies can efficiently collect microbial and biochemical parameters of the banana beer.</a:t>
            </a:r>
            <a:endParaRPr lang="en-RW" sz="12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lvl="0" indent="0" algn="l" rtl="0">
              <a:spcBef>
                <a:spcPts val="0"/>
              </a:spcBef>
              <a:spcAft>
                <a:spcPts val="0"/>
              </a:spcAft>
              <a:buNone/>
            </a:pPr>
            <a:endParaRPr sz="1200" dirty="0"/>
          </a:p>
        </p:txBody>
      </p:sp>
      <p:sp>
        <p:nvSpPr>
          <p:cNvPr id="244" name="Google Shape;244;p41"/>
          <p:cNvSpPr txBox="1"/>
          <p:nvPr/>
        </p:nvSpPr>
        <p:spPr>
          <a:xfrm>
            <a:off x="4648327" y="2397205"/>
            <a:ext cx="3835500" cy="1085638"/>
          </a:xfrm>
          <a:prstGeom prst="rect">
            <a:avLst/>
          </a:prstGeom>
          <a:noFill/>
          <a:ln>
            <a:noFill/>
          </a:ln>
        </p:spPr>
        <p:txBody>
          <a:bodyPr spcFirstLastPara="1" wrap="square" lIns="91425" tIns="91425" rIns="91425" bIns="91425" anchor="b" anchorCtr="0">
            <a:noAutofit/>
          </a:bodyPr>
          <a:lstStyle/>
          <a:p>
            <a:pPr lvl="0" algn="just">
              <a:spcAft>
                <a:spcPts val="800"/>
              </a:spcAft>
            </a:pPr>
            <a:r>
              <a:rPr lang="en-US" sz="1200" dirty="0">
                <a:solidFill>
                  <a:schemeClr val="bg1"/>
                </a:solidFill>
                <a:effectLst/>
                <a:latin typeface="Arial" panose="020B0604020202020204" pitchFamily="34" charset="0"/>
                <a:ea typeface="Calibri" panose="020F0502020204030204" pitchFamily="34" charset="0"/>
                <a:cs typeface="Arial" panose="020B0604020202020204" pitchFamily="34" charset="0"/>
              </a:rPr>
              <a:t>Integration of IoT and ML can be leveraged to detect the unnecessary amount of microbial and biochemical in the banana beer processed alcoholic.</a:t>
            </a:r>
            <a:endParaRPr lang="en-RW" sz="12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lvl="0" indent="0" algn="l" rtl="0">
              <a:spcBef>
                <a:spcPts val="0"/>
              </a:spcBef>
              <a:spcAft>
                <a:spcPts val="0"/>
              </a:spcAft>
              <a:buNone/>
            </a:pPr>
            <a:endParaRPr sz="1200" dirty="0">
              <a:solidFill>
                <a:srgbClr val="FFFFFF"/>
              </a:solidFill>
              <a:latin typeface="Fira Sans"/>
              <a:ea typeface="Fira Sans"/>
              <a:cs typeface="Fira Sans"/>
              <a:sym typeface="Fira Sans"/>
            </a:endParaRPr>
          </a:p>
        </p:txBody>
      </p:sp>
      <p:sp>
        <p:nvSpPr>
          <p:cNvPr id="246" name="Google Shape;246;p41"/>
          <p:cNvSpPr txBox="1"/>
          <p:nvPr/>
        </p:nvSpPr>
        <p:spPr>
          <a:xfrm>
            <a:off x="4709875" y="4172050"/>
            <a:ext cx="3835500" cy="622800"/>
          </a:xfrm>
          <a:prstGeom prst="rect">
            <a:avLst/>
          </a:prstGeom>
          <a:noFill/>
          <a:ln>
            <a:noFill/>
          </a:ln>
        </p:spPr>
        <p:txBody>
          <a:bodyPr spcFirstLastPara="1" wrap="square" lIns="91425" tIns="91425" rIns="91425" bIns="91425" anchor="b" anchorCtr="0">
            <a:noAutofit/>
          </a:bodyPr>
          <a:lstStyle/>
          <a:p>
            <a:r>
              <a:rPr lang="en-US" sz="1200" dirty="0">
                <a:solidFill>
                  <a:schemeClr val="bg1"/>
                </a:solidFill>
                <a:effectLst/>
                <a:latin typeface="Arial" panose="020B0604020202020204" pitchFamily="34" charset="0"/>
                <a:ea typeface="Calibri" panose="020F0502020204030204" pitchFamily="34" charset="0"/>
                <a:cs typeface="Arial" panose="020B0604020202020204" pitchFamily="34" charset="0"/>
              </a:rPr>
              <a:t>There is available technology that could be used to create ML models capable of data processing.</a:t>
            </a:r>
            <a:endParaRPr lang="en-RW" sz="12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lvl="0" indent="0" algn="l" rtl="0">
              <a:spcBef>
                <a:spcPts val="0"/>
              </a:spcBef>
              <a:spcAft>
                <a:spcPts val="0"/>
              </a:spcAft>
              <a:buNone/>
            </a:pPr>
            <a:endParaRPr sz="1200" dirty="0">
              <a:solidFill>
                <a:srgbClr val="FFFFFF"/>
              </a:solidFill>
              <a:latin typeface="Fira Sans"/>
              <a:ea typeface="Fira Sans"/>
              <a:cs typeface="Fira Sans"/>
              <a:sym typeface="Fira Sans"/>
            </a:endParaRPr>
          </a:p>
        </p:txBody>
      </p:sp>
      <p:pic>
        <p:nvPicPr>
          <p:cNvPr id="247" name="Google Shape;247;p41"/>
          <p:cNvPicPr preferRelativeResize="0"/>
          <p:nvPr/>
        </p:nvPicPr>
        <p:blipFill>
          <a:blip r:embed="rId3">
            <a:alphaModFix/>
          </a:blip>
          <a:stretch>
            <a:fillRect/>
          </a:stretch>
        </p:blipFill>
        <p:spPr>
          <a:xfrm>
            <a:off x="457200" y="1450250"/>
            <a:ext cx="2243000" cy="2243000"/>
          </a:xfrm>
          <a:prstGeom prst="rect">
            <a:avLst/>
          </a:prstGeom>
          <a:noFill/>
          <a:ln>
            <a:noFill/>
          </a:ln>
        </p:spPr>
      </p:pic>
      <p:sp>
        <p:nvSpPr>
          <p:cNvPr id="248" name="Google Shape;248;p41"/>
          <p:cNvSpPr txBox="1"/>
          <p:nvPr/>
        </p:nvSpPr>
        <p:spPr>
          <a:xfrm>
            <a:off x="710250" y="268600"/>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Fira Sans Medium"/>
                <a:ea typeface="Fira Sans Medium"/>
                <a:cs typeface="Fira Sans Medium"/>
                <a:sym typeface="Fira Sans Medium"/>
              </a:rPr>
              <a:t>Hypothesis</a:t>
            </a:r>
            <a:endParaRPr sz="2500">
              <a:latin typeface="Fira Sans Medium"/>
              <a:ea typeface="Fira Sans Medium"/>
              <a:cs typeface="Fira Sans Medium"/>
              <a:sym typeface="Fira Sans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2"/>
          <p:cNvSpPr/>
          <p:nvPr/>
        </p:nvSpPr>
        <p:spPr>
          <a:xfrm>
            <a:off x="887900" y="2807701"/>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2"/>
          <p:cNvSpPr/>
          <p:nvPr/>
        </p:nvSpPr>
        <p:spPr>
          <a:xfrm>
            <a:off x="2837949" y="2807701"/>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2"/>
          <p:cNvSpPr/>
          <p:nvPr/>
        </p:nvSpPr>
        <p:spPr>
          <a:xfrm>
            <a:off x="4787107" y="2807701"/>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2"/>
          <p:cNvSpPr/>
          <p:nvPr/>
        </p:nvSpPr>
        <p:spPr>
          <a:xfrm>
            <a:off x="6737184" y="2807701"/>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42"/>
          <p:cNvGrpSpPr/>
          <p:nvPr/>
        </p:nvGrpSpPr>
        <p:grpSpPr>
          <a:xfrm>
            <a:off x="7002705" y="1494746"/>
            <a:ext cx="987877" cy="1111795"/>
            <a:chOff x="7228274" y="1201022"/>
            <a:chExt cx="1260851" cy="1419011"/>
          </a:xfrm>
        </p:grpSpPr>
        <p:sp>
          <p:nvSpPr>
            <p:cNvPr id="258" name="Google Shape;258;p42"/>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2"/>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2"/>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2"/>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42"/>
          <p:cNvGrpSpPr/>
          <p:nvPr/>
        </p:nvGrpSpPr>
        <p:grpSpPr>
          <a:xfrm>
            <a:off x="1133139" y="1494746"/>
            <a:ext cx="1028438" cy="1111795"/>
            <a:chOff x="643984" y="1201022"/>
            <a:chExt cx="1312620" cy="1419011"/>
          </a:xfrm>
        </p:grpSpPr>
        <p:sp>
          <p:nvSpPr>
            <p:cNvPr id="263" name="Google Shape;263;p42"/>
            <p:cNvSpPr/>
            <p:nvPr/>
          </p:nvSpPr>
          <p:spPr>
            <a:xfrm>
              <a:off x="1135323" y="2249445"/>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2"/>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2"/>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2"/>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42"/>
          <p:cNvGrpSpPr/>
          <p:nvPr/>
        </p:nvGrpSpPr>
        <p:grpSpPr>
          <a:xfrm>
            <a:off x="5049464" y="1494746"/>
            <a:ext cx="994256" cy="1111795"/>
            <a:chOff x="5044655" y="1201022"/>
            <a:chExt cx="1268993" cy="1419011"/>
          </a:xfrm>
        </p:grpSpPr>
        <p:sp>
          <p:nvSpPr>
            <p:cNvPr id="268" name="Google Shape;268;p42"/>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2"/>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2"/>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2"/>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42"/>
          <p:cNvGrpSpPr/>
          <p:nvPr/>
        </p:nvGrpSpPr>
        <p:grpSpPr>
          <a:xfrm>
            <a:off x="3111582" y="1494746"/>
            <a:ext cx="987877" cy="1111795"/>
            <a:chOff x="2870204" y="1201022"/>
            <a:chExt cx="1260851" cy="1419011"/>
          </a:xfrm>
        </p:grpSpPr>
        <p:sp>
          <p:nvSpPr>
            <p:cNvPr id="273" name="Google Shape;273;p42"/>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2"/>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2"/>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2"/>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2"/>
            <p:cNvSpPr/>
            <p:nvPr/>
          </p:nvSpPr>
          <p:spPr>
            <a:xfrm>
              <a:off x="3276277" y="1668801"/>
              <a:ext cx="405079" cy="206114"/>
            </a:xfrm>
            <a:custGeom>
              <a:avLst/>
              <a:gdLst/>
              <a:ahLst/>
              <a:cxnLst/>
              <a:rect l="l" t="t" r="r" b="b"/>
              <a:pathLst>
                <a:path w="12637" h="6430" extrusionOk="0">
                  <a:moveTo>
                    <a:pt x="11718" y="2154"/>
                  </a:moveTo>
                  <a:lnTo>
                    <a:pt x="11718" y="4307"/>
                  </a:lnTo>
                  <a:lnTo>
                    <a:pt x="11021" y="4307"/>
                  </a:lnTo>
                  <a:lnTo>
                    <a:pt x="11021" y="2154"/>
                  </a:lnTo>
                  <a:close/>
                  <a:moveTo>
                    <a:pt x="10135" y="919"/>
                  </a:moveTo>
                  <a:lnTo>
                    <a:pt x="10135" y="1679"/>
                  </a:lnTo>
                  <a:lnTo>
                    <a:pt x="10135" y="4751"/>
                  </a:lnTo>
                  <a:lnTo>
                    <a:pt x="10135" y="5511"/>
                  </a:lnTo>
                  <a:lnTo>
                    <a:pt x="887" y="5511"/>
                  </a:lnTo>
                  <a:lnTo>
                    <a:pt x="887" y="919"/>
                  </a:lnTo>
                  <a:close/>
                  <a:moveTo>
                    <a:pt x="444" y="0"/>
                  </a:moveTo>
                  <a:cubicBezTo>
                    <a:pt x="190" y="0"/>
                    <a:pt x="0" y="222"/>
                    <a:pt x="0" y="475"/>
                  </a:cubicBezTo>
                  <a:lnTo>
                    <a:pt x="0" y="5954"/>
                  </a:lnTo>
                  <a:cubicBezTo>
                    <a:pt x="0" y="6207"/>
                    <a:pt x="190" y="6429"/>
                    <a:pt x="444" y="6429"/>
                  </a:cubicBezTo>
                  <a:lnTo>
                    <a:pt x="10578" y="6429"/>
                  </a:lnTo>
                  <a:cubicBezTo>
                    <a:pt x="10831" y="6429"/>
                    <a:pt x="11021" y="6207"/>
                    <a:pt x="11021" y="5954"/>
                  </a:cubicBezTo>
                  <a:lnTo>
                    <a:pt x="11021" y="5194"/>
                  </a:lnTo>
                  <a:lnTo>
                    <a:pt x="12193" y="5194"/>
                  </a:lnTo>
                  <a:cubicBezTo>
                    <a:pt x="12415" y="5194"/>
                    <a:pt x="12636" y="5004"/>
                    <a:pt x="12636" y="4751"/>
                  </a:cubicBezTo>
                  <a:lnTo>
                    <a:pt x="12636" y="1679"/>
                  </a:lnTo>
                  <a:cubicBezTo>
                    <a:pt x="12636" y="1425"/>
                    <a:pt x="12415" y="1235"/>
                    <a:pt x="12193" y="1235"/>
                  </a:cubicBezTo>
                  <a:lnTo>
                    <a:pt x="11021" y="1235"/>
                  </a:lnTo>
                  <a:lnTo>
                    <a:pt x="11021" y="475"/>
                  </a:lnTo>
                  <a:cubicBezTo>
                    <a:pt x="11021" y="222"/>
                    <a:pt x="10831" y="0"/>
                    <a:pt x="10578"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2"/>
            <p:cNvSpPr/>
            <p:nvPr/>
          </p:nvSpPr>
          <p:spPr>
            <a:xfrm>
              <a:off x="3318910" y="1708389"/>
              <a:ext cx="37601" cy="126938"/>
            </a:xfrm>
            <a:custGeom>
              <a:avLst/>
              <a:gdLst/>
              <a:ahLst/>
              <a:cxnLst/>
              <a:rect l="l" t="t" r="r" b="b"/>
              <a:pathLst>
                <a:path w="1173" h="3960" extrusionOk="0">
                  <a:moveTo>
                    <a:pt x="1" y="0"/>
                  </a:moveTo>
                  <a:lnTo>
                    <a:pt x="1" y="3959"/>
                  </a:lnTo>
                  <a:lnTo>
                    <a:pt x="1172" y="3959"/>
                  </a:lnTo>
                  <a:lnTo>
                    <a:pt x="1172" y="0"/>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2"/>
            <p:cNvSpPr/>
            <p:nvPr/>
          </p:nvSpPr>
          <p:spPr>
            <a:xfrm>
              <a:off x="3373724" y="1708389"/>
              <a:ext cx="37601" cy="126938"/>
            </a:xfrm>
            <a:custGeom>
              <a:avLst/>
              <a:gdLst/>
              <a:ahLst/>
              <a:cxnLst/>
              <a:rect l="l" t="t" r="r" b="b"/>
              <a:pathLst>
                <a:path w="1173" h="3960" extrusionOk="0">
                  <a:moveTo>
                    <a:pt x="1" y="0"/>
                  </a:moveTo>
                  <a:lnTo>
                    <a:pt x="1" y="3959"/>
                  </a:lnTo>
                  <a:lnTo>
                    <a:pt x="1172" y="3959"/>
                  </a:lnTo>
                  <a:lnTo>
                    <a:pt x="1172" y="0"/>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2"/>
            <p:cNvSpPr/>
            <p:nvPr/>
          </p:nvSpPr>
          <p:spPr>
            <a:xfrm>
              <a:off x="3428538" y="1708389"/>
              <a:ext cx="37601" cy="126938"/>
            </a:xfrm>
            <a:custGeom>
              <a:avLst/>
              <a:gdLst/>
              <a:ahLst/>
              <a:cxnLst/>
              <a:rect l="l" t="t" r="r" b="b"/>
              <a:pathLst>
                <a:path w="1173" h="3960" extrusionOk="0">
                  <a:moveTo>
                    <a:pt x="1" y="0"/>
                  </a:moveTo>
                  <a:lnTo>
                    <a:pt x="1" y="3959"/>
                  </a:lnTo>
                  <a:lnTo>
                    <a:pt x="1173" y="3959"/>
                  </a:lnTo>
                  <a:lnTo>
                    <a:pt x="1173" y="0"/>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42"/>
          <p:cNvSpPr txBox="1"/>
          <p:nvPr/>
        </p:nvSpPr>
        <p:spPr>
          <a:xfrm>
            <a:off x="887900" y="2807575"/>
            <a:ext cx="1518900" cy="144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Fira Sans"/>
                <a:ea typeface="Fira Sans"/>
                <a:cs typeface="Fira Sans"/>
                <a:sym typeface="Fira Sans"/>
              </a:rPr>
              <a:t>An overview study was done on integrating Artificial intelligence to IoT</a:t>
            </a:r>
            <a:endParaRPr sz="1200" dirty="0">
              <a:latin typeface="Fira Sans"/>
              <a:ea typeface="Fira Sans"/>
              <a:cs typeface="Fira Sans"/>
              <a:sym typeface="Fira Sans"/>
            </a:endParaRPr>
          </a:p>
        </p:txBody>
      </p:sp>
      <p:sp>
        <p:nvSpPr>
          <p:cNvPr id="282" name="Google Shape;282;p42"/>
          <p:cNvSpPr txBox="1"/>
          <p:nvPr/>
        </p:nvSpPr>
        <p:spPr>
          <a:xfrm>
            <a:off x="2837525" y="2807631"/>
            <a:ext cx="1518900" cy="144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latin typeface="Fira Sans"/>
                <a:ea typeface="Fira Sans"/>
                <a:cs typeface="Fira Sans"/>
                <a:sym typeface="Fira Sans"/>
              </a:rPr>
              <a:t>C</a:t>
            </a:r>
            <a:r>
              <a:rPr lang="en" sz="1200" dirty="0">
                <a:latin typeface="Fira Sans"/>
                <a:ea typeface="Fira Sans"/>
                <a:cs typeface="Fira Sans"/>
                <a:sym typeface="Fira Sans"/>
              </a:rPr>
              <a:t>loud computing is important for open systems, database and web services  created on online.</a:t>
            </a:r>
            <a:endParaRPr sz="1200" dirty="0">
              <a:latin typeface="Fira Sans"/>
              <a:ea typeface="Fira Sans"/>
              <a:cs typeface="Fira Sans"/>
              <a:sym typeface="Fira Sans"/>
            </a:endParaRPr>
          </a:p>
          <a:p>
            <a:pPr marL="0" lvl="0" indent="0" algn="ctr" rtl="0">
              <a:spcBef>
                <a:spcPts val="0"/>
              </a:spcBef>
              <a:spcAft>
                <a:spcPts val="0"/>
              </a:spcAft>
              <a:buNone/>
            </a:pPr>
            <a:endParaRPr sz="1200" dirty="0">
              <a:latin typeface="Fira Sans"/>
              <a:ea typeface="Fira Sans"/>
              <a:cs typeface="Fira Sans"/>
              <a:sym typeface="Fira Sans"/>
            </a:endParaRPr>
          </a:p>
        </p:txBody>
      </p:sp>
      <p:sp>
        <p:nvSpPr>
          <p:cNvPr id="283" name="Google Shape;283;p42"/>
          <p:cNvSpPr txBox="1"/>
          <p:nvPr/>
        </p:nvSpPr>
        <p:spPr>
          <a:xfrm>
            <a:off x="4786579" y="2739668"/>
            <a:ext cx="1519671" cy="144436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Fira Sans"/>
                <a:ea typeface="Fira Sans"/>
                <a:cs typeface="Fira Sans"/>
                <a:sym typeface="Fira Sans"/>
              </a:rPr>
              <a:t>Limitations is the high cost of precise and accurate sensors </a:t>
            </a:r>
          </a:p>
          <a:p>
            <a:pPr marL="0" lvl="0" indent="0" algn="ctr" rtl="0">
              <a:spcBef>
                <a:spcPts val="0"/>
              </a:spcBef>
              <a:spcAft>
                <a:spcPts val="0"/>
              </a:spcAft>
              <a:buNone/>
            </a:pPr>
            <a:r>
              <a:rPr lang="en" sz="1200" dirty="0">
                <a:latin typeface="Fira Sans"/>
                <a:ea typeface="Fira Sans"/>
                <a:cs typeface="Fira Sans"/>
                <a:sym typeface="Fira Sans"/>
              </a:rPr>
              <a:t>which </a:t>
            </a:r>
            <a:r>
              <a:rPr lang="en" sz="1200" dirty="0" err="1">
                <a:latin typeface="Fira Sans"/>
                <a:ea typeface="Fira Sans"/>
                <a:cs typeface="Fira Sans"/>
                <a:sym typeface="Fira Sans"/>
              </a:rPr>
              <a:t>incre</a:t>
            </a:r>
            <a:r>
              <a:rPr lang="en-US" sz="1200" dirty="0">
                <a:latin typeface="Fira Sans"/>
                <a:ea typeface="Fira Sans"/>
                <a:cs typeface="Fira Sans"/>
                <a:sym typeface="Fira Sans"/>
              </a:rPr>
              <a:t>a</a:t>
            </a:r>
            <a:r>
              <a:rPr lang="en" sz="1200" dirty="0" err="1">
                <a:latin typeface="Fira Sans"/>
                <a:ea typeface="Fira Sans"/>
                <a:cs typeface="Fira Sans"/>
                <a:sym typeface="Fira Sans"/>
              </a:rPr>
              <a:t>ses</a:t>
            </a:r>
            <a:r>
              <a:rPr lang="en" sz="1200" dirty="0">
                <a:latin typeface="Fira Sans"/>
                <a:ea typeface="Fira Sans"/>
                <a:cs typeface="Fira Sans"/>
                <a:sym typeface="Fira Sans"/>
              </a:rPr>
              <a:t> overall cost of the product on the market</a:t>
            </a:r>
            <a:endParaRPr sz="1200" dirty="0">
              <a:latin typeface="Fira Sans"/>
              <a:ea typeface="Fira Sans"/>
              <a:cs typeface="Fira Sans"/>
              <a:sym typeface="Fira Sans"/>
            </a:endParaRPr>
          </a:p>
        </p:txBody>
      </p:sp>
      <p:sp>
        <p:nvSpPr>
          <p:cNvPr id="284" name="Google Shape;284;p42"/>
          <p:cNvSpPr txBox="1"/>
          <p:nvPr/>
        </p:nvSpPr>
        <p:spPr>
          <a:xfrm>
            <a:off x="6736700" y="2807631"/>
            <a:ext cx="1518900" cy="144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Fira Sans"/>
                <a:ea typeface="Fira Sans"/>
                <a:cs typeface="Fira Sans"/>
                <a:sym typeface="Fira Sans"/>
              </a:rPr>
              <a:t>The gap to be covered by this study is specifying the need of ML for fast data processing and accuracy </a:t>
            </a:r>
            <a:endParaRPr sz="1200" dirty="0">
              <a:latin typeface="Fira Sans"/>
              <a:ea typeface="Fira Sans"/>
              <a:cs typeface="Fira Sans"/>
              <a:sym typeface="Fira Sans"/>
            </a:endParaRPr>
          </a:p>
        </p:txBody>
      </p:sp>
      <p:grpSp>
        <p:nvGrpSpPr>
          <p:cNvPr id="285" name="Google Shape;285;p42"/>
          <p:cNvGrpSpPr/>
          <p:nvPr/>
        </p:nvGrpSpPr>
        <p:grpSpPr>
          <a:xfrm>
            <a:off x="1514315" y="1786341"/>
            <a:ext cx="266068" cy="299111"/>
            <a:chOff x="946175" y="3253275"/>
            <a:chExt cx="298550" cy="296150"/>
          </a:xfrm>
        </p:grpSpPr>
        <p:sp>
          <p:nvSpPr>
            <p:cNvPr id="286" name="Google Shape;286;p4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1" name="Google Shape;291;p42"/>
          <p:cNvPicPr preferRelativeResize="0"/>
          <p:nvPr/>
        </p:nvPicPr>
        <p:blipFill>
          <a:blip r:embed="rId3">
            <a:alphaModFix/>
          </a:blip>
          <a:stretch>
            <a:fillRect/>
          </a:stretch>
        </p:blipFill>
        <p:spPr>
          <a:xfrm>
            <a:off x="5377375" y="1766700"/>
            <a:ext cx="338400" cy="338400"/>
          </a:xfrm>
          <a:prstGeom prst="rect">
            <a:avLst/>
          </a:prstGeom>
          <a:noFill/>
          <a:ln>
            <a:noFill/>
          </a:ln>
        </p:spPr>
      </p:pic>
      <p:pic>
        <p:nvPicPr>
          <p:cNvPr id="292" name="Google Shape;292;p42"/>
          <p:cNvPicPr preferRelativeResize="0"/>
          <p:nvPr/>
        </p:nvPicPr>
        <p:blipFill>
          <a:blip r:embed="rId4">
            <a:alphaModFix/>
          </a:blip>
          <a:stretch>
            <a:fillRect/>
          </a:stretch>
        </p:blipFill>
        <p:spPr>
          <a:xfrm>
            <a:off x="7326950" y="1766700"/>
            <a:ext cx="338400" cy="338400"/>
          </a:xfrm>
          <a:prstGeom prst="rect">
            <a:avLst/>
          </a:prstGeom>
          <a:noFill/>
          <a:ln>
            <a:noFill/>
          </a:ln>
        </p:spPr>
      </p:pic>
      <p:sp>
        <p:nvSpPr>
          <p:cNvPr id="293" name="Google Shape;293;p42"/>
          <p:cNvSpPr txBox="1"/>
          <p:nvPr/>
        </p:nvSpPr>
        <p:spPr>
          <a:xfrm>
            <a:off x="710250" y="268600"/>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Fira Sans Medium"/>
                <a:ea typeface="Fira Sans Medium"/>
                <a:cs typeface="Fira Sans Medium"/>
                <a:sym typeface="Fira Sans Medium"/>
              </a:rPr>
              <a:t>Literature review</a:t>
            </a:r>
            <a:endParaRPr sz="2500">
              <a:latin typeface="Fira Sans Medium"/>
              <a:ea typeface="Fira Sans Medium"/>
              <a:cs typeface="Fira Sans Medium"/>
              <a:sym typeface="Fira Sans Medium"/>
            </a:endParaRPr>
          </a:p>
        </p:txBody>
      </p:sp>
      <p:sp>
        <p:nvSpPr>
          <p:cNvPr id="294" name="Google Shape;294;p42"/>
          <p:cNvSpPr txBox="1"/>
          <p:nvPr/>
        </p:nvSpPr>
        <p:spPr>
          <a:xfrm>
            <a:off x="1039100" y="818275"/>
            <a:ext cx="662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Feasibility of IoT and ML integration</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4368E0D8-659E-0F9B-CE06-8D5E3939747B}"/>
              </a:ext>
            </a:extLst>
          </p:cNvPr>
          <p:cNvGraphicFramePr>
            <a:graphicFrameLocks noGrp="1"/>
          </p:cNvGraphicFramePr>
          <p:nvPr>
            <p:extLst>
              <p:ext uri="{D42A27DB-BD31-4B8C-83A1-F6EECF244321}">
                <p14:modId xmlns:p14="http://schemas.microsoft.com/office/powerpoint/2010/main" val="3341822735"/>
              </p:ext>
            </p:extLst>
          </p:nvPr>
        </p:nvGraphicFramePr>
        <p:xfrm>
          <a:off x="893344" y="1028701"/>
          <a:ext cx="7300161" cy="3765139"/>
        </p:xfrm>
        <a:graphic>
          <a:graphicData uri="http://schemas.openxmlformats.org/drawingml/2006/table">
            <a:tbl>
              <a:tblPr firstRow="1" firstCol="1" bandRow="1">
                <a:tableStyleId>{5C22544A-7EE6-4342-B048-85BDC9FD1C3A}</a:tableStyleId>
              </a:tblPr>
              <a:tblGrid>
                <a:gridCol w="422591">
                  <a:extLst>
                    <a:ext uri="{9D8B030D-6E8A-4147-A177-3AD203B41FA5}">
                      <a16:colId xmlns:a16="http://schemas.microsoft.com/office/drawing/2014/main" val="4218909331"/>
                    </a:ext>
                  </a:extLst>
                </a:gridCol>
                <a:gridCol w="1253555">
                  <a:extLst>
                    <a:ext uri="{9D8B030D-6E8A-4147-A177-3AD203B41FA5}">
                      <a16:colId xmlns:a16="http://schemas.microsoft.com/office/drawing/2014/main" val="2277253993"/>
                    </a:ext>
                  </a:extLst>
                </a:gridCol>
                <a:gridCol w="2390207">
                  <a:extLst>
                    <a:ext uri="{9D8B030D-6E8A-4147-A177-3AD203B41FA5}">
                      <a16:colId xmlns:a16="http://schemas.microsoft.com/office/drawing/2014/main" val="3703025385"/>
                    </a:ext>
                  </a:extLst>
                </a:gridCol>
                <a:gridCol w="1751975">
                  <a:extLst>
                    <a:ext uri="{9D8B030D-6E8A-4147-A177-3AD203B41FA5}">
                      <a16:colId xmlns:a16="http://schemas.microsoft.com/office/drawing/2014/main" val="4179460507"/>
                    </a:ext>
                  </a:extLst>
                </a:gridCol>
                <a:gridCol w="1481833">
                  <a:extLst>
                    <a:ext uri="{9D8B030D-6E8A-4147-A177-3AD203B41FA5}">
                      <a16:colId xmlns:a16="http://schemas.microsoft.com/office/drawing/2014/main" val="2802960237"/>
                    </a:ext>
                  </a:extLst>
                </a:gridCol>
              </a:tblGrid>
              <a:tr h="335213">
                <a:tc>
                  <a:txBody>
                    <a:bodyPr/>
                    <a:lstStyle/>
                    <a:p>
                      <a:pPr>
                        <a:lnSpc>
                          <a:spcPct val="115000"/>
                        </a:lnSpc>
                      </a:pPr>
                      <a:r>
                        <a:rPr lang="en-IN" sz="900">
                          <a:effectLst/>
                        </a:rPr>
                        <a:t>S/N</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dirty="0">
                          <a:effectLst/>
                        </a:rPr>
                        <a:t>AUTHORS</a:t>
                      </a:r>
                      <a:endParaRPr lang="en-RW"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Technique applied</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Accomplishment</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Gaps and Remarks</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extLst>
                  <a:ext uri="{0D108BD9-81ED-4DB2-BD59-A6C34878D82A}">
                    <a16:rowId xmlns:a16="http://schemas.microsoft.com/office/drawing/2014/main" val="3863906616"/>
                  </a:ext>
                </a:extLst>
              </a:tr>
              <a:tr h="1027859">
                <a:tc>
                  <a:txBody>
                    <a:bodyPr/>
                    <a:lstStyle/>
                    <a:p>
                      <a:pPr>
                        <a:lnSpc>
                          <a:spcPct val="115000"/>
                        </a:lnSpc>
                      </a:pPr>
                      <a:r>
                        <a:rPr lang="en-IN" sz="900">
                          <a:effectLst/>
                        </a:rPr>
                        <a:t>1</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RW" sz="900">
                          <a:effectLst/>
                        </a:rPr>
                        <a:t>K. Aschbacher et al. </a:t>
                      </a:r>
                      <a:r>
                        <a:rPr lang="en-IN" sz="900">
                          <a:effectLst/>
                        </a:rPr>
                        <a:t>[1]</a:t>
                      </a:r>
                      <a:endParaRPr lang="en-RW"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51284" marR="51284" marT="0" marB="0"/>
                </a:tc>
                <a:tc>
                  <a:txBody>
                    <a:bodyPr/>
                    <a:lstStyle/>
                    <a:p>
                      <a:pPr>
                        <a:lnSpc>
                          <a:spcPct val="115000"/>
                        </a:lnSpc>
                      </a:pPr>
                      <a:r>
                        <a:rPr lang="en-RW" sz="900">
                          <a:effectLst/>
                        </a:rPr>
                        <a:t>Machine learning prediction of blood alcohol concentration: a digital signature of smart-breathalyzer behavior </a:t>
                      </a:r>
                    </a:p>
                    <a:p>
                      <a:pPr>
                        <a:lnSpc>
                          <a:spcPct val="115000"/>
                        </a:lnSpc>
                      </a:pPr>
                      <a:r>
                        <a:rPr lang="en-IN" sz="900">
                          <a:effectLst/>
                        </a:rPr>
                        <a:t> </a:t>
                      </a:r>
                      <a:endParaRPr lang="en-RW"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51284" marR="51284" marT="0" marB="0"/>
                </a:tc>
                <a:tc>
                  <a:txBody>
                    <a:bodyPr/>
                    <a:lstStyle/>
                    <a:p>
                      <a:pPr>
                        <a:lnSpc>
                          <a:spcPct val="115000"/>
                        </a:lnSpc>
                      </a:pPr>
                      <a:r>
                        <a:rPr lang="en-IN" sz="900">
                          <a:effectLst/>
                        </a:rPr>
                        <a:t>Equality</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Doesn't address beer quality </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extLst>
                  <a:ext uri="{0D108BD9-81ED-4DB2-BD59-A6C34878D82A}">
                    <a16:rowId xmlns:a16="http://schemas.microsoft.com/office/drawing/2014/main" val="3658573874"/>
                  </a:ext>
                </a:extLst>
              </a:tr>
              <a:tr h="1374208">
                <a:tc>
                  <a:txBody>
                    <a:bodyPr/>
                    <a:lstStyle/>
                    <a:p>
                      <a:pPr>
                        <a:lnSpc>
                          <a:spcPct val="115000"/>
                        </a:lnSpc>
                      </a:pPr>
                      <a:r>
                        <a:rPr lang="en-IN" sz="900">
                          <a:effectLst/>
                        </a:rPr>
                        <a:t>2</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RW" sz="900">
                          <a:effectLst/>
                        </a:rPr>
                        <a:t>Edwin et. al.</a:t>
                      </a:r>
                      <a:r>
                        <a:rPr lang="en-IN" sz="900">
                          <a:effectLst/>
                        </a:rPr>
                        <a:t> [2]</a:t>
                      </a:r>
                      <a:endParaRPr lang="en-RW"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51284" marR="51284" marT="0" marB="0"/>
                </a:tc>
                <a:tc>
                  <a:txBody>
                    <a:bodyPr/>
                    <a:lstStyle/>
                    <a:p>
                      <a:pPr>
                        <a:lnSpc>
                          <a:spcPct val="115000"/>
                        </a:lnSpc>
                      </a:pPr>
                      <a:r>
                        <a:rPr lang="en-RW" sz="900">
                          <a:effectLst/>
                        </a:rPr>
                        <a:t>A modeling method </a:t>
                      </a:r>
                    </a:p>
                    <a:p>
                      <a:pPr>
                        <a:lnSpc>
                          <a:spcPct val="115000"/>
                        </a:lnSpc>
                      </a:pPr>
                      <a:r>
                        <a:rPr lang="en-RW" sz="900">
                          <a:effectLst/>
                        </a:rPr>
                        <a:t>for the development </a:t>
                      </a:r>
                    </a:p>
                    <a:p>
                      <a:pPr>
                        <a:lnSpc>
                          <a:spcPct val="115000"/>
                        </a:lnSpc>
                      </a:pPr>
                      <a:r>
                        <a:rPr lang="en-RW" sz="900">
                          <a:effectLst/>
                        </a:rPr>
                        <a:t>of a bioprocess to optimally </a:t>
                      </a:r>
                    </a:p>
                    <a:p>
                      <a:pPr>
                        <a:lnSpc>
                          <a:spcPct val="115000"/>
                        </a:lnSpc>
                      </a:pPr>
                      <a:r>
                        <a:rPr lang="en-RW" sz="900">
                          <a:effectLst/>
                        </a:rPr>
                        <a:t>produce umqombothi (a South </a:t>
                      </a:r>
                    </a:p>
                    <a:p>
                      <a:pPr>
                        <a:lnSpc>
                          <a:spcPct val="115000"/>
                        </a:lnSpc>
                      </a:pPr>
                      <a:r>
                        <a:rPr lang="en-RW" sz="900">
                          <a:effectLst/>
                        </a:rPr>
                        <a:t>African traditional beer) </a:t>
                      </a:r>
                    </a:p>
                    <a:p>
                      <a:pPr>
                        <a:lnSpc>
                          <a:spcPct val="115000"/>
                        </a:lnSpc>
                      </a:pPr>
                      <a:r>
                        <a:rPr lang="en-IN" sz="900">
                          <a:effectLst/>
                        </a:rPr>
                        <a:t> </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Resource Utilization</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a:effectLst/>
                        </a:rPr>
                        <a:t>Complex architecture</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extLst>
                  <a:ext uri="{0D108BD9-81ED-4DB2-BD59-A6C34878D82A}">
                    <a16:rowId xmlns:a16="http://schemas.microsoft.com/office/drawing/2014/main" val="3022494241"/>
                  </a:ext>
                </a:extLst>
              </a:tr>
              <a:tr h="1027859">
                <a:tc>
                  <a:txBody>
                    <a:bodyPr/>
                    <a:lstStyle/>
                    <a:p>
                      <a:pPr>
                        <a:lnSpc>
                          <a:spcPct val="115000"/>
                        </a:lnSpc>
                      </a:pPr>
                      <a:r>
                        <a:rPr lang="en-IN" sz="900">
                          <a:effectLst/>
                        </a:rPr>
                        <a:t>3</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RW" sz="900">
                          <a:effectLst/>
                        </a:rPr>
                        <a:t>Wilson et al.[29]</a:t>
                      </a:r>
                      <a:endParaRPr lang="en-RW"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51284" marR="51284" marT="0" marB="0"/>
                </a:tc>
                <a:tc>
                  <a:txBody>
                    <a:bodyPr/>
                    <a:lstStyle/>
                    <a:p>
                      <a:pPr>
                        <a:lnSpc>
                          <a:spcPct val="115000"/>
                        </a:lnSpc>
                        <a:spcBef>
                          <a:spcPts val="1200"/>
                        </a:spcBef>
                      </a:pPr>
                      <a:r>
                        <a:rPr lang="en-RW" sz="900" kern="0">
                          <a:effectLst/>
                        </a:rPr>
                        <a:t>Microbial and Biochemical Changes Occurring During Production of Traditional Rwandese Banana Beer “Urwagwa”</a:t>
                      </a:r>
                    </a:p>
                    <a:p>
                      <a:pPr>
                        <a:lnSpc>
                          <a:spcPct val="115000"/>
                        </a:lnSpc>
                      </a:pPr>
                      <a:r>
                        <a:rPr lang="en-IN" sz="900">
                          <a:effectLst/>
                        </a:rPr>
                        <a:t> </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RW" sz="900">
                          <a:effectLst/>
                        </a:rPr>
                        <a:t>complaints in the Rwandese Banana Beer “Urwagwa”</a:t>
                      </a:r>
                      <a:endParaRPr lang="en-RW" sz="90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tc>
                  <a:txBody>
                    <a:bodyPr/>
                    <a:lstStyle/>
                    <a:p>
                      <a:pPr>
                        <a:lnSpc>
                          <a:spcPct val="115000"/>
                        </a:lnSpc>
                      </a:pPr>
                      <a:r>
                        <a:rPr lang="en-IN" sz="900" dirty="0">
                          <a:effectLst/>
                        </a:rPr>
                        <a:t>The block diagram was not clear and sequence diagram does not include ML method</a:t>
                      </a:r>
                      <a:endParaRPr lang="en-RW"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284" marR="51284" marT="0" marB="0"/>
                </a:tc>
                <a:extLst>
                  <a:ext uri="{0D108BD9-81ED-4DB2-BD59-A6C34878D82A}">
                    <a16:rowId xmlns:a16="http://schemas.microsoft.com/office/drawing/2014/main" val="3718261145"/>
                  </a:ext>
                </a:extLst>
              </a:tr>
            </a:tbl>
          </a:graphicData>
        </a:graphic>
      </p:graphicFrame>
      <p:sp>
        <p:nvSpPr>
          <p:cNvPr id="7" name="Google Shape;340;p43">
            <a:extLst>
              <a:ext uri="{FF2B5EF4-FFF2-40B4-BE49-F238E27FC236}">
                <a16:creationId xmlns:a16="http://schemas.microsoft.com/office/drawing/2014/main" id="{7988BD7A-EA7B-8CBF-13B6-1D6AA5439478}"/>
              </a:ext>
            </a:extLst>
          </p:cNvPr>
          <p:cNvSpPr txBox="1"/>
          <p:nvPr/>
        </p:nvSpPr>
        <p:spPr>
          <a:xfrm>
            <a:off x="710250" y="268600"/>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latin typeface="Fira Sans Medium"/>
                <a:ea typeface="Fira Sans Medium"/>
                <a:cs typeface="Fira Sans Medium"/>
                <a:sym typeface="Fira Sans Medium"/>
              </a:rPr>
              <a:t>Literature review </a:t>
            </a:r>
            <a:r>
              <a:rPr lang="en" sz="2500" dirty="0" err="1">
                <a:latin typeface="Fira Sans Medium"/>
                <a:ea typeface="Fira Sans Medium"/>
                <a:cs typeface="Fira Sans Medium"/>
                <a:sym typeface="Fira Sans Medium"/>
              </a:rPr>
              <a:t>cont</a:t>
            </a:r>
            <a:endParaRPr sz="2500" dirty="0">
              <a:latin typeface="Fira Sans Medium"/>
              <a:ea typeface="Fira Sans Medium"/>
              <a:cs typeface="Fira Sans Medium"/>
              <a:sym typeface="Fira Sans Medium"/>
            </a:endParaRPr>
          </a:p>
        </p:txBody>
      </p:sp>
    </p:spTree>
    <p:extLst>
      <p:ext uri="{BB962C8B-B14F-4D97-AF65-F5344CB8AC3E}">
        <p14:creationId xmlns:p14="http://schemas.microsoft.com/office/powerpoint/2010/main" val="1332825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45"/>
          <p:cNvSpPr/>
          <p:nvPr/>
        </p:nvSpPr>
        <p:spPr>
          <a:xfrm>
            <a:off x="475375" y="1597626"/>
            <a:ext cx="3028067" cy="2182110"/>
          </a:xfrm>
          <a:custGeom>
            <a:avLst/>
            <a:gdLst/>
            <a:ahLst/>
            <a:cxnLst/>
            <a:rect l="l" t="t" r="r" b="b"/>
            <a:pathLst>
              <a:path w="39244" h="12717" extrusionOk="0">
                <a:moveTo>
                  <a:pt x="1417" y="1"/>
                </a:moveTo>
                <a:cubicBezTo>
                  <a:pt x="631" y="1"/>
                  <a:pt x="0" y="632"/>
                  <a:pt x="0" y="1406"/>
                </a:cubicBezTo>
                <a:lnTo>
                  <a:pt x="0" y="5037"/>
                </a:lnTo>
                <a:lnTo>
                  <a:pt x="1310" y="6359"/>
                </a:lnTo>
                <a:lnTo>
                  <a:pt x="0" y="7668"/>
                </a:lnTo>
                <a:lnTo>
                  <a:pt x="0" y="11300"/>
                </a:lnTo>
                <a:cubicBezTo>
                  <a:pt x="0" y="12073"/>
                  <a:pt x="631" y="12716"/>
                  <a:pt x="1417" y="12716"/>
                </a:cubicBezTo>
                <a:lnTo>
                  <a:pt x="36517" y="12716"/>
                </a:lnTo>
                <a:cubicBezTo>
                  <a:pt x="37302" y="12716"/>
                  <a:pt x="37934" y="12073"/>
                  <a:pt x="37934" y="11300"/>
                </a:cubicBezTo>
                <a:lnTo>
                  <a:pt x="37934" y="7668"/>
                </a:lnTo>
                <a:lnTo>
                  <a:pt x="39243" y="6359"/>
                </a:lnTo>
                <a:lnTo>
                  <a:pt x="37934" y="5037"/>
                </a:lnTo>
                <a:lnTo>
                  <a:pt x="37934" y="1406"/>
                </a:lnTo>
                <a:cubicBezTo>
                  <a:pt x="37934" y="632"/>
                  <a:pt x="37302" y="1"/>
                  <a:pt x="36517" y="1"/>
                </a:cubicBezTo>
                <a:close/>
              </a:path>
            </a:pathLst>
          </a:custGeom>
          <a:solidFill>
            <a:srgbClr val="6CA1B0"/>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300" dirty="0">
                <a:solidFill>
                  <a:srgbClr val="FFFFFF"/>
                </a:solidFill>
                <a:latin typeface="Fira Sans Extra Condensed"/>
                <a:ea typeface="Fira Sans Extra Condensed"/>
                <a:cs typeface="Fira Sans Extra Condensed"/>
                <a:sym typeface="Fira Sans Extra Condensed"/>
              </a:rPr>
              <a:t>The research process was first initiated to investigate how to incorporate IoT technologies and artificial intelligent. The prototype research was then narrowed down after comprehensive literature review and business case analysis to vision integrated IoT  with Machine Learning to detect </a:t>
            </a:r>
            <a:r>
              <a:rPr lang="en-GB" sz="1300" dirty="0">
                <a:solidFill>
                  <a:schemeClr val="bg1"/>
                </a:solidFill>
                <a:effectLst/>
                <a:latin typeface="Fira Sans" panose="020B0503050000020004" pitchFamily="34" charset="0"/>
                <a:ea typeface="Roboto" panose="02000000000000000000" pitchFamily="2" charset="0"/>
              </a:rPr>
              <a:t>biochemical parameters</a:t>
            </a:r>
            <a:r>
              <a:rPr lang="en-RW" sz="1300" dirty="0">
                <a:effectLst/>
                <a:latin typeface="Fira Sans" panose="020B0503050000020004" pitchFamily="34" charset="0"/>
              </a:rPr>
              <a:t> </a:t>
            </a:r>
            <a:r>
              <a:rPr lang="en" sz="1300" dirty="0">
                <a:solidFill>
                  <a:srgbClr val="FFFFFF"/>
                </a:solidFill>
                <a:latin typeface="Fira Sans" panose="020B0503050000020004" pitchFamily="34" charset="0"/>
                <a:ea typeface="Roboto"/>
                <a:cs typeface="Roboto"/>
                <a:sym typeface="Roboto"/>
              </a:rPr>
              <a:t>  and predict banana beer quality</a:t>
            </a:r>
            <a:endParaRPr sz="1300" dirty="0">
              <a:solidFill>
                <a:srgbClr val="FFFFFF"/>
              </a:solidFill>
              <a:latin typeface="Fira Sans" panose="020B0503050000020004" pitchFamily="34" charset="0"/>
              <a:ea typeface="Fira Sans Extra Condensed"/>
              <a:cs typeface="Fira Sans Extra Condensed"/>
              <a:sym typeface="Fira Sans Extra Condensed"/>
            </a:endParaRPr>
          </a:p>
        </p:txBody>
      </p:sp>
      <p:sp>
        <p:nvSpPr>
          <p:cNvPr id="357" name="Google Shape;357;p45"/>
          <p:cNvSpPr txBox="1"/>
          <p:nvPr/>
        </p:nvSpPr>
        <p:spPr>
          <a:xfrm>
            <a:off x="710250" y="268600"/>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Fira Sans Medium"/>
                <a:ea typeface="Fira Sans Medium"/>
                <a:cs typeface="Fira Sans Medium"/>
                <a:sym typeface="Fira Sans Medium"/>
              </a:rPr>
              <a:t>Research methodology</a:t>
            </a:r>
            <a:endParaRPr sz="2500">
              <a:latin typeface="Fira Sans Medium"/>
              <a:ea typeface="Fira Sans Medium"/>
              <a:cs typeface="Fira Sans Medium"/>
              <a:sym typeface="Fira Sans Medium"/>
            </a:endParaRPr>
          </a:p>
        </p:txBody>
      </p:sp>
      <p:pic>
        <p:nvPicPr>
          <p:cNvPr id="3" name="Picture 2">
            <a:extLst>
              <a:ext uri="{FF2B5EF4-FFF2-40B4-BE49-F238E27FC236}">
                <a16:creationId xmlns:a16="http://schemas.microsoft.com/office/drawing/2014/main" id="{11BD3009-6FD2-55F0-B15E-42C91B96DCFD}"/>
              </a:ext>
            </a:extLst>
          </p:cNvPr>
          <p:cNvPicPr>
            <a:picLocks noChangeAspect="1"/>
          </p:cNvPicPr>
          <p:nvPr/>
        </p:nvPicPr>
        <p:blipFill>
          <a:blip r:embed="rId3"/>
          <a:stretch>
            <a:fillRect/>
          </a:stretch>
        </p:blipFill>
        <p:spPr>
          <a:xfrm>
            <a:off x="4034835" y="1272494"/>
            <a:ext cx="4209415" cy="30067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grpSp>
        <p:nvGrpSpPr>
          <p:cNvPr id="363" name="Google Shape;363;p46"/>
          <p:cNvGrpSpPr/>
          <p:nvPr/>
        </p:nvGrpSpPr>
        <p:grpSpPr>
          <a:xfrm flipH="1">
            <a:off x="692775" y="2003712"/>
            <a:ext cx="2834277" cy="570979"/>
            <a:chOff x="5767275" y="2079912"/>
            <a:chExt cx="2834277" cy="570979"/>
          </a:xfrm>
        </p:grpSpPr>
        <p:sp>
          <p:nvSpPr>
            <p:cNvPr id="364" name="Google Shape;364;p46"/>
            <p:cNvSpPr/>
            <p:nvPr/>
          </p:nvSpPr>
          <p:spPr>
            <a:xfrm>
              <a:off x="8030673" y="2079912"/>
              <a:ext cx="570878" cy="570979"/>
            </a:xfrm>
            <a:custGeom>
              <a:avLst/>
              <a:gdLst/>
              <a:ahLst/>
              <a:cxnLst/>
              <a:rect l="l" t="t" r="r" b="b"/>
              <a:pathLst>
                <a:path w="5691" h="5692" extrusionOk="0">
                  <a:moveTo>
                    <a:pt x="2846" y="1"/>
                  </a:moveTo>
                  <a:cubicBezTo>
                    <a:pt x="1269" y="1"/>
                    <a:pt x="0" y="1280"/>
                    <a:pt x="0" y="2846"/>
                  </a:cubicBezTo>
                  <a:cubicBezTo>
                    <a:pt x="0" y="4422"/>
                    <a:pt x="1269" y="5691"/>
                    <a:pt x="2846" y="5691"/>
                  </a:cubicBezTo>
                  <a:cubicBezTo>
                    <a:pt x="4421" y="5691"/>
                    <a:pt x="5690" y="4422"/>
                    <a:pt x="5690" y="2846"/>
                  </a:cubicBezTo>
                  <a:cubicBezTo>
                    <a:pt x="5690" y="1280"/>
                    <a:pt x="4421"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2</a:t>
              </a:r>
              <a:endParaRPr>
                <a:solidFill>
                  <a:schemeClr val="lt1"/>
                </a:solidFill>
              </a:endParaRPr>
            </a:p>
          </p:txBody>
        </p:sp>
        <p:sp>
          <p:nvSpPr>
            <p:cNvPr id="365" name="Google Shape;365;p46"/>
            <p:cNvSpPr txBox="1"/>
            <p:nvPr/>
          </p:nvSpPr>
          <p:spPr>
            <a:xfrm>
              <a:off x="5767275" y="2124800"/>
              <a:ext cx="21204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State of the art analysis</a:t>
              </a:r>
              <a:endParaRPr sz="1200" dirty="0">
                <a:solidFill>
                  <a:schemeClr val="accent6"/>
                </a:solidFill>
                <a:latin typeface="Roboto"/>
                <a:ea typeface="Roboto"/>
                <a:cs typeface="Roboto"/>
                <a:sym typeface="Roboto"/>
              </a:endParaRPr>
            </a:p>
          </p:txBody>
        </p:sp>
      </p:grpSp>
      <p:grpSp>
        <p:nvGrpSpPr>
          <p:cNvPr id="366" name="Google Shape;366;p46"/>
          <p:cNvGrpSpPr/>
          <p:nvPr/>
        </p:nvGrpSpPr>
        <p:grpSpPr>
          <a:xfrm flipH="1">
            <a:off x="692775" y="1265913"/>
            <a:ext cx="2404927" cy="570878"/>
            <a:chOff x="6196625" y="1342113"/>
            <a:chExt cx="2404927" cy="570878"/>
          </a:xfrm>
        </p:grpSpPr>
        <p:sp>
          <p:nvSpPr>
            <p:cNvPr id="367" name="Google Shape;367;p46"/>
            <p:cNvSpPr/>
            <p:nvPr/>
          </p:nvSpPr>
          <p:spPr>
            <a:xfrm>
              <a:off x="8030673" y="1342113"/>
              <a:ext cx="570878" cy="570878"/>
            </a:xfrm>
            <a:custGeom>
              <a:avLst/>
              <a:gdLst/>
              <a:ahLst/>
              <a:cxnLst/>
              <a:rect l="l" t="t" r="r" b="b"/>
              <a:pathLst>
                <a:path w="5691" h="5691" extrusionOk="0">
                  <a:moveTo>
                    <a:pt x="2845" y="0"/>
                  </a:moveTo>
                  <a:cubicBezTo>
                    <a:pt x="1269" y="0"/>
                    <a:pt x="0" y="1269"/>
                    <a:pt x="0" y="2846"/>
                  </a:cubicBezTo>
                  <a:cubicBezTo>
                    <a:pt x="0" y="4412"/>
                    <a:pt x="1269" y="5691"/>
                    <a:pt x="2845" y="5691"/>
                  </a:cubicBezTo>
                  <a:cubicBezTo>
                    <a:pt x="4411" y="5691"/>
                    <a:pt x="5690" y="4412"/>
                    <a:pt x="5690" y="2846"/>
                  </a:cubicBezTo>
                  <a:cubicBezTo>
                    <a:pt x="5690" y="1269"/>
                    <a:pt x="4411" y="0"/>
                    <a:pt x="2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1</a:t>
              </a:r>
              <a:endParaRPr>
                <a:solidFill>
                  <a:schemeClr val="lt1"/>
                </a:solidFill>
              </a:endParaRPr>
            </a:p>
          </p:txBody>
        </p:sp>
        <p:sp>
          <p:nvSpPr>
            <p:cNvPr id="368" name="Google Shape;368;p46"/>
            <p:cNvSpPr txBox="1"/>
            <p:nvPr/>
          </p:nvSpPr>
          <p:spPr>
            <a:xfrm>
              <a:off x="6196625" y="1362300"/>
              <a:ext cx="16911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Literature review</a:t>
              </a:r>
              <a:endParaRPr sz="1200">
                <a:latin typeface="Roboto"/>
                <a:ea typeface="Roboto"/>
                <a:cs typeface="Roboto"/>
                <a:sym typeface="Roboto"/>
              </a:endParaRPr>
            </a:p>
          </p:txBody>
        </p:sp>
      </p:grpSp>
      <p:grpSp>
        <p:nvGrpSpPr>
          <p:cNvPr id="369" name="Google Shape;369;p46"/>
          <p:cNvGrpSpPr/>
          <p:nvPr/>
        </p:nvGrpSpPr>
        <p:grpSpPr>
          <a:xfrm flipH="1">
            <a:off x="719107" y="2758450"/>
            <a:ext cx="3321220" cy="528159"/>
            <a:chOff x="5254000" y="2834650"/>
            <a:chExt cx="3321220" cy="528159"/>
          </a:xfrm>
        </p:grpSpPr>
        <p:sp>
          <p:nvSpPr>
            <p:cNvPr id="370" name="Google Shape;370;p46"/>
            <p:cNvSpPr/>
            <p:nvPr/>
          </p:nvSpPr>
          <p:spPr>
            <a:xfrm>
              <a:off x="8057005" y="2844695"/>
              <a:ext cx="518214" cy="518114"/>
            </a:xfrm>
            <a:custGeom>
              <a:avLst/>
              <a:gdLst/>
              <a:ahLst/>
              <a:cxnLst/>
              <a:rect l="l" t="t" r="r" b="b"/>
              <a:pathLst>
                <a:path w="5166" h="5165" extrusionOk="0">
                  <a:moveTo>
                    <a:pt x="2588" y="1"/>
                  </a:moveTo>
                  <a:cubicBezTo>
                    <a:pt x="1160" y="1"/>
                    <a:pt x="1" y="1160"/>
                    <a:pt x="1" y="2588"/>
                  </a:cubicBezTo>
                  <a:cubicBezTo>
                    <a:pt x="1" y="4015"/>
                    <a:pt x="1160" y="5165"/>
                    <a:pt x="2588" y="5165"/>
                  </a:cubicBezTo>
                  <a:cubicBezTo>
                    <a:pt x="4015" y="5165"/>
                    <a:pt x="5165" y="4015"/>
                    <a:pt x="5165" y="2588"/>
                  </a:cubicBezTo>
                  <a:cubicBezTo>
                    <a:pt x="5165" y="1160"/>
                    <a:pt x="4015" y="1"/>
                    <a:pt x="2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3</a:t>
              </a:r>
              <a:endParaRPr>
                <a:solidFill>
                  <a:schemeClr val="lt1"/>
                </a:solidFill>
              </a:endParaRPr>
            </a:p>
          </p:txBody>
        </p:sp>
        <p:sp>
          <p:nvSpPr>
            <p:cNvPr id="371" name="Google Shape;371;p46"/>
            <p:cNvSpPr txBox="1"/>
            <p:nvPr/>
          </p:nvSpPr>
          <p:spPr>
            <a:xfrm>
              <a:off x="5254000" y="2834650"/>
              <a:ext cx="26337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GB" sz="1200" dirty="0">
                  <a:solidFill>
                    <a:schemeClr val="bg2"/>
                  </a:solidFill>
                  <a:effectLst/>
                  <a:latin typeface="Roboto" panose="02000000000000000000" pitchFamily="2" charset="0"/>
                  <a:ea typeface="Roboto" panose="02000000000000000000" pitchFamily="2" charset="0"/>
                </a:rPr>
                <a:t>Focuses on the system design and its different block diagram.</a:t>
              </a:r>
              <a:r>
                <a:rPr lang="en-RW" sz="1200" dirty="0">
                  <a:solidFill>
                    <a:schemeClr val="bg2"/>
                  </a:solidFill>
                  <a:effectLst/>
                </a:rPr>
                <a:t> </a:t>
              </a:r>
              <a:endParaRPr sz="1200" dirty="0">
                <a:solidFill>
                  <a:schemeClr val="bg2"/>
                </a:solidFill>
                <a:latin typeface="Roboto"/>
                <a:ea typeface="Roboto"/>
                <a:cs typeface="Roboto"/>
                <a:sym typeface="Roboto"/>
              </a:endParaRPr>
            </a:p>
            <a:p>
              <a:pPr marL="0" lvl="0" indent="0" algn="l" rtl="0">
                <a:spcBef>
                  <a:spcPts val="0"/>
                </a:spcBef>
                <a:spcAft>
                  <a:spcPts val="0"/>
                </a:spcAft>
                <a:buClr>
                  <a:schemeClr val="accent6"/>
                </a:buClr>
                <a:buSzPts val="1100"/>
                <a:buFont typeface="Arial"/>
                <a:buNone/>
              </a:pPr>
              <a:endParaRPr sz="1200" dirty="0">
                <a:solidFill>
                  <a:schemeClr val="accent6"/>
                </a:solidFill>
                <a:latin typeface="Roboto"/>
                <a:ea typeface="Roboto"/>
                <a:cs typeface="Roboto"/>
                <a:sym typeface="Roboto"/>
              </a:endParaRPr>
            </a:p>
          </p:txBody>
        </p:sp>
      </p:grpSp>
      <p:grpSp>
        <p:nvGrpSpPr>
          <p:cNvPr id="372" name="Google Shape;372;p46"/>
          <p:cNvGrpSpPr/>
          <p:nvPr/>
        </p:nvGrpSpPr>
        <p:grpSpPr>
          <a:xfrm flipH="1">
            <a:off x="692775" y="3480513"/>
            <a:ext cx="3946377" cy="570878"/>
            <a:chOff x="4655175" y="3556713"/>
            <a:chExt cx="3946377" cy="570878"/>
          </a:xfrm>
        </p:grpSpPr>
        <p:sp>
          <p:nvSpPr>
            <p:cNvPr id="373" name="Google Shape;373;p46"/>
            <p:cNvSpPr/>
            <p:nvPr/>
          </p:nvSpPr>
          <p:spPr>
            <a:xfrm>
              <a:off x="8030673" y="3556713"/>
              <a:ext cx="570878" cy="570878"/>
            </a:xfrm>
            <a:custGeom>
              <a:avLst/>
              <a:gdLst/>
              <a:ahLst/>
              <a:cxnLst/>
              <a:rect l="l" t="t" r="r" b="b"/>
              <a:pathLst>
                <a:path w="5691" h="5691" extrusionOk="0">
                  <a:moveTo>
                    <a:pt x="2846" y="0"/>
                  </a:moveTo>
                  <a:cubicBezTo>
                    <a:pt x="1280" y="0"/>
                    <a:pt x="1" y="1269"/>
                    <a:pt x="1" y="2845"/>
                  </a:cubicBezTo>
                  <a:cubicBezTo>
                    <a:pt x="1" y="4411"/>
                    <a:pt x="1280" y="5691"/>
                    <a:pt x="2846" y="5691"/>
                  </a:cubicBezTo>
                  <a:cubicBezTo>
                    <a:pt x="4422" y="5691"/>
                    <a:pt x="5691" y="4411"/>
                    <a:pt x="5691" y="2845"/>
                  </a:cubicBezTo>
                  <a:cubicBezTo>
                    <a:pt x="5691" y="1269"/>
                    <a:pt x="4422" y="0"/>
                    <a:pt x="2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4</a:t>
              </a:r>
              <a:endParaRPr>
                <a:solidFill>
                  <a:schemeClr val="lt1"/>
                </a:solidFill>
              </a:endParaRPr>
            </a:p>
          </p:txBody>
        </p:sp>
        <p:sp>
          <p:nvSpPr>
            <p:cNvPr id="374" name="Google Shape;374;p46"/>
            <p:cNvSpPr txBox="1"/>
            <p:nvPr/>
          </p:nvSpPr>
          <p:spPr>
            <a:xfrm>
              <a:off x="4655175" y="3581925"/>
              <a:ext cx="32325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Inference data cleaning and processing; software coding design</a:t>
              </a:r>
              <a:endParaRPr sz="1200" dirty="0">
                <a:latin typeface="Roboto"/>
                <a:ea typeface="Roboto"/>
                <a:cs typeface="Roboto"/>
                <a:sym typeface="Roboto"/>
              </a:endParaRPr>
            </a:p>
          </p:txBody>
        </p:sp>
      </p:grpSp>
      <p:grpSp>
        <p:nvGrpSpPr>
          <p:cNvPr id="375" name="Google Shape;375;p46"/>
          <p:cNvGrpSpPr/>
          <p:nvPr/>
        </p:nvGrpSpPr>
        <p:grpSpPr>
          <a:xfrm flipH="1">
            <a:off x="4794813" y="1916799"/>
            <a:ext cx="2834277" cy="570979"/>
            <a:chOff x="5767275" y="2079912"/>
            <a:chExt cx="2834277" cy="570979"/>
          </a:xfrm>
        </p:grpSpPr>
        <p:sp>
          <p:nvSpPr>
            <p:cNvPr id="376" name="Google Shape;376;p46"/>
            <p:cNvSpPr/>
            <p:nvPr/>
          </p:nvSpPr>
          <p:spPr>
            <a:xfrm>
              <a:off x="8030673" y="2079912"/>
              <a:ext cx="570878" cy="570979"/>
            </a:xfrm>
            <a:custGeom>
              <a:avLst/>
              <a:gdLst/>
              <a:ahLst/>
              <a:cxnLst/>
              <a:rect l="l" t="t" r="r" b="b"/>
              <a:pathLst>
                <a:path w="5691" h="5692" extrusionOk="0">
                  <a:moveTo>
                    <a:pt x="2846" y="1"/>
                  </a:moveTo>
                  <a:cubicBezTo>
                    <a:pt x="1269" y="1"/>
                    <a:pt x="0" y="1280"/>
                    <a:pt x="0" y="2846"/>
                  </a:cubicBezTo>
                  <a:cubicBezTo>
                    <a:pt x="0" y="4422"/>
                    <a:pt x="1269" y="5691"/>
                    <a:pt x="2846" y="5691"/>
                  </a:cubicBezTo>
                  <a:cubicBezTo>
                    <a:pt x="4421" y="5691"/>
                    <a:pt x="5690" y="4422"/>
                    <a:pt x="5690" y="2846"/>
                  </a:cubicBezTo>
                  <a:cubicBezTo>
                    <a:pt x="5690" y="1280"/>
                    <a:pt x="4421"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6</a:t>
              </a:r>
              <a:endParaRPr>
                <a:solidFill>
                  <a:schemeClr val="lt1"/>
                </a:solidFill>
              </a:endParaRPr>
            </a:p>
          </p:txBody>
        </p:sp>
        <p:sp>
          <p:nvSpPr>
            <p:cNvPr id="377" name="Google Shape;377;p46"/>
            <p:cNvSpPr txBox="1"/>
            <p:nvPr/>
          </p:nvSpPr>
          <p:spPr>
            <a:xfrm>
              <a:off x="5767275" y="2124800"/>
              <a:ext cx="21204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200">
                  <a:solidFill>
                    <a:schemeClr val="accent6"/>
                  </a:solidFill>
                  <a:latin typeface="Roboto"/>
                  <a:ea typeface="Roboto"/>
                  <a:cs typeface="Roboto"/>
                  <a:sym typeface="Roboto"/>
                </a:rPr>
                <a:t>System test and debugging</a:t>
              </a:r>
              <a:endParaRPr sz="1200">
                <a:solidFill>
                  <a:schemeClr val="accent6"/>
                </a:solidFill>
                <a:latin typeface="Roboto"/>
                <a:ea typeface="Roboto"/>
                <a:cs typeface="Roboto"/>
                <a:sym typeface="Roboto"/>
              </a:endParaRPr>
            </a:p>
          </p:txBody>
        </p:sp>
      </p:grpSp>
      <p:grpSp>
        <p:nvGrpSpPr>
          <p:cNvPr id="378" name="Google Shape;378;p46"/>
          <p:cNvGrpSpPr/>
          <p:nvPr/>
        </p:nvGrpSpPr>
        <p:grpSpPr>
          <a:xfrm flipH="1">
            <a:off x="4794814" y="1138213"/>
            <a:ext cx="2479564" cy="611666"/>
            <a:chOff x="6121987" y="1301325"/>
            <a:chExt cx="2479564" cy="611666"/>
          </a:xfrm>
        </p:grpSpPr>
        <p:sp>
          <p:nvSpPr>
            <p:cNvPr id="379" name="Google Shape;379;p46"/>
            <p:cNvSpPr/>
            <p:nvPr/>
          </p:nvSpPr>
          <p:spPr>
            <a:xfrm>
              <a:off x="8030673" y="1342113"/>
              <a:ext cx="570878" cy="570878"/>
            </a:xfrm>
            <a:custGeom>
              <a:avLst/>
              <a:gdLst/>
              <a:ahLst/>
              <a:cxnLst/>
              <a:rect l="l" t="t" r="r" b="b"/>
              <a:pathLst>
                <a:path w="5691" h="5691" extrusionOk="0">
                  <a:moveTo>
                    <a:pt x="2845" y="0"/>
                  </a:moveTo>
                  <a:cubicBezTo>
                    <a:pt x="1269" y="0"/>
                    <a:pt x="0" y="1269"/>
                    <a:pt x="0" y="2846"/>
                  </a:cubicBezTo>
                  <a:cubicBezTo>
                    <a:pt x="0" y="4412"/>
                    <a:pt x="1269" y="5691"/>
                    <a:pt x="2845" y="5691"/>
                  </a:cubicBezTo>
                  <a:cubicBezTo>
                    <a:pt x="4411" y="5691"/>
                    <a:pt x="5690" y="4412"/>
                    <a:pt x="5690" y="2846"/>
                  </a:cubicBezTo>
                  <a:cubicBezTo>
                    <a:pt x="5690" y="1269"/>
                    <a:pt x="4411" y="0"/>
                    <a:pt x="2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5</a:t>
              </a:r>
              <a:endParaRPr>
                <a:solidFill>
                  <a:schemeClr val="lt1"/>
                </a:solidFill>
              </a:endParaRPr>
            </a:p>
          </p:txBody>
        </p:sp>
        <p:sp>
          <p:nvSpPr>
            <p:cNvPr id="380" name="Google Shape;380;p46"/>
            <p:cNvSpPr txBox="1"/>
            <p:nvPr/>
          </p:nvSpPr>
          <p:spPr>
            <a:xfrm>
              <a:off x="6121987" y="1301325"/>
              <a:ext cx="1836964"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200" dirty="0">
                  <a:solidFill>
                    <a:schemeClr val="tx1">
                      <a:lumMod val="50000"/>
                      <a:lumOff val="50000"/>
                    </a:schemeClr>
                  </a:solidFill>
                  <a:latin typeface="Roboto"/>
                  <a:ea typeface="Roboto"/>
                  <a:cs typeface="Roboto"/>
                  <a:sym typeface="Roboto"/>
                </a:rPr>
                <a:t>E</a:t>
              </a:r>
              <a:r>
                <a:rPr lang="en" sz="1200" dirty="0" err="1">
                  <a:solidFill>
                    <a:schemeClr val="tx1">
                      <a:lumMod val="50000"/>
                      <a:lumOff val="50000"/>
                    </a:schemeClr>
                  </a:solidFill>
                  <a:latin typeface="Roboto"/>
                  <a:ea typeface="Roboto"/>
                  <a:cs typeface="Roboto"/>
                  <a:sym typeface="Roboto"/>
                </a:rPr>
                <a:t>mbedded</a:t>
              </a:r>
              <a:r>
                <a:rPr lang="en" sz="1200" dirty="0">
                  <a:solidFill>
                    <a:schemeClr val="tx1">
                      <a:lumMod val="50000"/>
                      <a:lumOff val="50000"/>
                    </a:schemeClr>
                  </a:solidFill>
                  <a:latin typeface="Roboto"/>
                  <a:ea typeface="Roboto"/>
                  <a:cs typeface="Roboto"/>
                  <a:sym typeface="Roboto"/>
                </a:rPr>
                <a:t> design</a:t>
              </a:r>
              <a:r>
                <a:rPr lang="en" sz="1200" dirty="0">
                  <a:latin typeface="Roboto"/>
                  <a:ea typeface="Roboto"/>
                  <a:cs typeface="Roboto"/>
                  <a:sym typeface="Roboto"/>
                </a:rPr>
                <a:t> </a:t>
              </a:r>
              <a:endParaRPr sz="1200"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p:txBody>
        </p:sp>
      </p:grpSp>
      <p:grpSp>
        <p:nvGrpSpPr>
          <p:cNvPr id="384" name="Google Shape;384;p46"/>
          <p:cNvGrpSpPr/>
          <p:nvPr/>
        </p:nvGrpSpPr>
        <p:grpSpPr>
          <a:xfrm flipH="1">
            <a:off x="4868292" y="2664061"/>
            <a:ext cx="3946377" cy="570878"/>
            <a:chOff x="4655175" y="3556713"/>
            <a:chExt cx="3946377" cy="570878"/>
          </a:xfrm>
        </p:grpSpPr>
        <p:sp>
          <p:nvSpPr>
            <p:cNvPr id="385" name="Google Shape;385;p46"/>
            <p:cNvSpPr/>
            <p:nvPr/>
          </p:nvSpPr>
          <p:spPr>
            <a:xfrm>
              <a:off x="8030673" y="3556713"/>
              <a:ext cx="570878" cy="570878"/>
            </a:xfrm>
            <a:custGeom>
              <a:avLst/>
              <a:gdLst/>
              <a:ahLst/>
              <a:cxnLst/>
              <a:rect l="l" t="t" r="r" b="b"/>
              <a:pathLst>
                <a:path w="5691" h="5691" extrusionOk="0">
                  <a:moveTo>
                    <a:pt x="2846" y="0"/>
                  </a:moveTo>
                  <a:cubicBezTo>
                    <a:pt x="1280" y="0"/>
                    <a:pt x="1" y="1269"/>
                    <a:pt x="1" y="2845"/>
                  </a:cubicBezTo>
                  <a:cubicBezTo>
                    <a:pt x="1" y="4411"/>
                    <a:pt x="1280" y="5691"/>
                    <a:pt x="2846" y="5691"/>
                  </a:cubicBezTo>
                  <a:cubicBezTo>
                    <a:pt x="4422" y="5691"/>
                    <a:pt x="5691" y="4411"/>
                    <a:pt x="5691" y="2845"/>
                  </a:cubicBezTo>
                  <a:cubicBezTo>
                    <a:pt x="5691" y="1269"/>
                    <a:pt x="4422" y="0"/>
                    <a:pt x="2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7</a:t>
              </a:r>
              <a:endParaRPr dirty="0">
                <a:solidFill>
                  <a:schemeClr val="lt1"/>
                </a:solidFill>
              </a:endParaRPr>
            </a:p>
          </p:txBody>
        </p:sp>
        <p:sp>
          <p:nvSpPr>
            <p:cNvPr id="386" name="Google Shape;386;p46"/>
            <p:cNvSpPr txBox="1"/>
            <p:nvPr/>
          </p:nvSpPr>
          <p:spPr>
            <a:xfrm>
              <a:off x="4655175" y="3581925"/>
              <a:ext cx="32325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200">
                  <a:solidFill>
                    <a:schemeClr val="accent6"/>
                  </a:solidFill>
                  <a:latin typeface="Roboto"/>
                  <a:ea typeface="Roboto"/>
                  <a:cs typeface="Roboto"/>
                  <a:sym typeface="Roboto"/>
                </a:rPr>
                <a:t>Results analysis </a:t>
              </a:r>
              <a:endParaRPr sz="1200">
                <a:solidFill>
                  <a:schemeClr val="accent6"/>
                </a:solidFill>
                <a:latin typeface="Roboto"/>
                <a:ea typeface="Roboto"/>
                <a:cs typeface="Roboto"/>
                <a:sym typeface="Roboto"/>
              </a:endParaRPr>
            </a:p>
            <a:p>
              <a:pPr marL="0" lvl="0" indent="0" algn="l" rtl="0">
                <a:spcBef>
                  <a:spcPts val="0"/>
                </a:spcBef>
                <a:spcAft>
                  <a:spcPts val="0"/>
                </a:spcAft>
                <a:buClr>
                  <a:schemeClr val="accent6"/>
                </a:buClr>
                <a:buSzPts val="1100"/>
                <a:buFont typeface="Arial"/>
                <a:buNone/>
              </a:pPr>
              <a:endParaRPr sz="1200">
                <a:solidFill>
                  <a:schemeClr val="accent6"/>
                </a:solidFill>
                <a:latin typeface="Roboto"/>
                <a:ea typeface="Roboto"/>
                <a:cs typeface="Roboto"/>
                <a:sym typeface="Roboto"/>
              </a:endParaRPr>
            </a:p>
          </p:txBody>
        </p:sp>
      </p:grpSp>
      <p:sp>
        <p:nvSpPr>
          <p:cNvPr id="387" name="Google Shape;387;p46"/>
          <p:cNvSpPr txBox="1"/>
          <p:nvPr/>
        </p:nvSpPr>
        <p:spPr>
          <a:xfrm>
            <a:off x="710250" y="268600"/>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latin typeface="Fira Sans Medium"/>
                <a:ea typeface="Fira Sans Medium"/>
                <a:cs typeface="Fira Sans Medium"/>
                <a:sym typeface="Fira Sans Medium"/>
              </a:rPr>
              <a:t>Prototype research steps</a:t>
            </a:r>
            <a:endParaRPr sz="2500">
              <a:latin typeface="Fira Sans Medium"/>
              <a:ea typeface="Fira Sans Medium"/>
              <a:cs typeface="Fira Sans Medium"/>
              <a:sym typeface="Fira Sans Medium"/>
            </a:endParaRPr>
          </a:p>
        </p:txBody>
      </p:sp>
    </p:spTree>
  </p:cSld>
  <p:clrMapOvr>
    <a:masterClrMapping/>
  </p:clrMapOvr>
</p:sld>
</file>

<file path=ppt/theme/theme1.xml><?xml version="1.0" encoding="utf-8"?>
<a:theme xmlns:a="http://schemas.openxmlformats.org/drawingml/2006/main" name="Technolog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lat Startup Infographics by Slidesgo">
  <a:themeElements>
    <a:clrScheme name="Simple Light">
      <a:dk1>
        <a:srgbClr val="D81652"/>
      </a:dk1>
      <a:lt1>
        <a:srgbClr val="0A5F9E"/>
      </a:lt1>
      <a:dk2>
        <a:srgbClr val="5C1CA0"/>
      </a:dk2>
      <a:lt2>
        <a:srgbClr val="FF6700"/>
      </a:lt2>
      <a:accent1>
        <a:srgbClr val="024F59"/>
      </a:accent1>
      <a:accent2>
        <a:srgbClr val="327B8A"/>
      </a:accent2>
      <a:accent3>
        <a:srgbClr val="7BACB0"/>
      </a:accent3>
      <a:accent4>
        <a:srgbClr val="86B4C2"/>
      </a:accent4>
      <a:accent5>
        <a:srgbClr val="C7D4CF"/>
      </a:accent5>
      <a:accent6>
        <a:srgbClr val="000000"/>
      </a:accent6>
      <a:hlink>
        <a:srgbClr val="86B4C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Flat Style Infographics by Slidesgo">
  <a:themeElements>
    <a:clrScheme name="Simple Light">
      <a:dk1>
        <a:srgbClr val="000000"/>
      </a:dk1>
      <a:lt1>
        <a:srgbClr val="FFFFFF"/>
      </a:lt1>
      <a:dk2>
        <a:srgbClr val="474758"/>
      </a:dk2>
      <a:lt2>
        <a:srgbClr val="474758"/>
      </a:lt2>
      <a:accent1>
        <a:srgbClr val="474758"/>
      </a:accent1>
      <a:accent2>
        <a:srgbClr val="80AAB7"/>
      </a:accent2>
      <a:accent3>
        <a:srgbClr val="FFC1B1"/>
      </a:accent3>
      <a:accent4>
        <a:srgbClr val="FF7480"/>
      </a:accent4>
      <a:accent5>
        <a:srgbClr val="F0C592"/>
      </a:accent5>
      <a:accent6>
        <a:srgbClr val="474758"/>
      </a:accent6>
      <a:hlink>
        <a:srgbClr val="4747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1738</TotalTime>
  <Words>1015</Words>
  <Application>Microsoft Macintosh PowerPoint</Application>
  <PresentationFormat>On-screen Show (16:9)</PresentationFormat>
  <Paragraphs>127</Paragraphs>
  <Slides>22</Slides>
  <Notes>14</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22</vt:i4>
      </vt:variant>
    </vt:vector>
  </HeadingPairs>
  <TitlesOfParts>
    <vt:vector size="36" baseType="lpstr">
      <vt:lpstr>Roboto</vt:lpstr>
      <vt:lpstr>Arial</vt:lpstr>
      <vt:lpstr>Roboto Condensed</vt:lpstr>
      <vt:lpstr>Times New Roman</vt:lpstr>
      <vt:lpstr>Fira Sans Extra Condensed</vt:lpstr>
      <vt:lpstr>Noto Sans Symbols</vt:lpstr>
      <vt:lpstr>Fira Sans</vt:lpstr>
      <vt:lpstr>Arial Black</vt:lpstr>
      <vt:lpstr>Calibri</vt:lpstr>
      <vt:lpstr>Fira Sans SemiBold</vt:lpstr>
      <vt:lpstr>Fira Sans Medium</vt:lpstr>
      <vt:lpstr>Technology Infographics by Slidesgo</vt:lpstr>
      <vt:lpstr>Flat Startup Infographics by Slidesgo</vt:lpstr>
      <vt:lpstr>Flat Style Infographics by Slidesgo</vt:lpstr>
      <vt:lpstr>PowerPoint Presentation</vt:lpstr>
      <vt:lpstr>PowerPoint Presentation</vt:lpstr>
      <vt:lpstr>PowerPoint Presentation</vt:lpstr>
      <vt:lpstr>Objectives</vt:lpstr>
      <vt:lpstr>PowerPoint Presentation</vt:lpstr>
      <vt:lpstr>PowerPoint Presentation</vt:lpstr>
      <vt:lpstr>PowerPoint Presentation</vt:lpstr>
      <vt:lpstr>PowerPoint Presentation</vt:lpstr>
      <vt:lpstr>PowerPoint Presentation</vt:lpstr>
      <vt:lpstr>System block diagram design </vt:lpstr>
      <vt:lpstr>PowerPoint Presentation</vt:lpstr>
      <vt:lpstr>PowerPoint Presentation</vt:lpstr>
      <vt:lpstr>             ML model design method </vt:lpstr>
      <vt:lpstr>PowerPoint Presentation</vt:lpstr>
      <vt:lpstr>             System flowchart diagram</vt:lpstr>
      <vt:lpstr>PowerPoint Presentation</vt:lpstr>
      <vt:lpstr>             System user interface dashboard</vt:lpstr>
      <vt:lpstr>             Data simulation and results </vt:lpstr>
      <vt:lpstr>             Data records for future analysis and improvement</vt:lpstr>
      <vt:lpstr>Conclusions</vt:lpstr>
      <vt:lpstr>Recommendation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Gasana Bisetsa Jururyishya</cp:lastModifiedBy>
  <cp:revision>22</cp:revision>
  <dcterms:modified xsi:type="dcterms:W3CDTF">2023-01-06T06:53:28Z</dcterms:modified>
</cp:coreProperties>
</file>